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7"/>
  </p:notesMasterIdLst>
  <p:handoutMasterIdLst>
    <p:handoutMasterId r:id="rId98"/>
  </p:handoutMasterIdLst>
  <p:sldIdLst>
    <p:sldId id="259" r:id="rId2"/>
    <p:sldId id="320" r:id="rId3"/>
    <p:sldId id="486" r:id="rId4"/>
    <p:sldId id="485" r:id="rId5"/>
    <p:sldId id="290" r:id="rId6"/>
    <p:sldId id="429" r:id="rId7"/>
    <p:sldId id="436" r:id="rId8"/>
    <p:sldId id="437" r:id="rId9"/>
    <p:sldId id="440" r:id="rId10"/>
    <p:sldId id="441" r:id="rId11"/>
    <p:sldId id="442" r:id="rId12"/>
    <p:sldId id="443" r:id="rId13"/>
    <p:sldId id="444" r:id="rId14"/>
    <p:sldId id="446" r:id="rId15"/>
    <p:sldId id="497" r:id="rId16"/>
    <p:sldId id="447" r:id="rId17"/>
    <p:sldId id="448" r:id="rId18"/>
    <p:sldId id="449" r:id="rId19"/>
    <p:sldId id="445" r:id="rId20"/>
    <p:sldId id="490" r:id="rId21"/>
    <p:sldId id="450" r:id="rId22"/>
    <p:sldId id="399" r:id="rId23"/>
    <p:sldId id="404" r:id="rId24"/>
    <p:sldId id="452" r:id="rId25"/>
    <p:sldId id="433" r:id="rId26"/>
    <p:sldId id="406" r:id="rId27"/>
    <p:sldId id="434" r:id="rId28"/>
    <p:sldId id="484" r:id="rId29"/>
    <p:sldId id="453" r:id="rId30"/>
    <p:sldId id="454" r:id="rId31"/>
    <p:sldId id="455" r:id="rId32"/>
    <p:sldId id="456" r:id="rId33"/>
    <p:sldId id="438" r:id="rId34"/>
    <p:sldId id="469" r:id="rId35"/>
    <p:sldId id="470" r:id="rId36"/>
    <p:sldId id="457" r:id="rId37"/>
    <p:sldId id="458" r:id="rId38"/>
    <p:sldId id="459" r:id="rId39"/>
    <p:sldId id="461" r:id="rId40"/>
    <p:sldId id="460" r:id="rId41"/>
    <p:sldId id="488" r:id="rId42"/>
    <p:sldId id="487" r:id="rId43"/>
    <p:sldId id="491" r:id="rId44"/>
    <p:sldId id="466" r:id="rId45"/>
    <p:sldId id="439" r:id="rId46"/>
    <p:sldId id="492" r:id="rId47"/>
    <p:sldId id="493" r:id="rId48"/>
    <p:sldId id="494" r:id="rId49"/>
    <p:sldId id="496" r:id="rId50"/>
    <p:sldId id="495" r:id="rId51"/>
    <p:sldId id="463" r:id="rId52"/>
    <p:sldId id="432" r:id="rId53"/>
    <p:sldId id="431" r:id="rId54"/>
    <p:sldId id="464" r:id="rId55"/>
    <p:sldId id="465" r:id="rId56"/>
    <p:sldId id="477" r:id="rId57"/>
    <p:sldId id="478" r:id="rId58"/>
    <p:sldId id="410" r:id="rId59"/>
    <p:sldId id="473" r:id="rId60"/>
    <p:sldId id="474" r:id="rId61"/>
    <p:sldId id="475" r:id="rId62"/>
    <p:sldId id="476" r:id="rId63"/>
    <p:sldId id="471" r:id="rId64"/>
    <p:sldId id="412" r:id="rId65"/>
    <p:sldId id="411" r:id="rId66"/>
    <p:sldId id="352" r:id="rId67"/>
    <p:sldId id="353" r:id="rId68"/>
    <p:sldId id="385" r:id="rId69"/>
    <p:sldId id="376" r:id="rId70"/>
    <p:sldId id="377" r:id="rId71"/>
    <p:sldId id="378" r:id="rId72"/>
    <p:sldId id="365" r:id="rId73"/>
    <p:sldId id="366" r:id="rId74"/>
    <p:sldId id="367" r:id="rId75"/>
    <p:sldId id="398" r:id="rId76"/>
    <p:sldId id="368" r:id="rId77"/>
    <p:sldId id="499" r:id="rId78"/>
    <p:sldId id="749" r:id="rId79"/>
    <p:sldId id="386" r:id="rId80"/>
    <p:sldId id="369" r:id="rId81"/>
    <p:sldId id="370" r:id="rId82"/>
    <p:sldId id="387" r:id="rId83"/>
    <p:sldId id="388" r:id="rId84"/>
    <p:sldId id="483" r:id="rId85"/>
    <p:sldId id="372" r:id="rId86"/>
    <p:sldId id="373" r:id="rId87"/>
    <p:sldId id="498" r:id="rId88"/>
    <p:sldId id="424" r:id="rId89"/>
    <p:sldId id="482" r:id="rId90"/>
    <p:sldId id="479" r:id="rId91"/>
    <p:sldId id="480" r:id="rId92"/>
    <p:sldId id="481" r:id="rId93"/>
    <p:sldId id="750" r:id="rId94"/>
    <p:sldId id="374" r:id="rId95"/>
    <p:sldId id="257" r:id="rId96"/>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2" autoAdjust="0"/>
    <p:restoredTop sz="95662"/>
  </p:normalViewPr>
  <p:slideViewPr>
    <p:cSldViewPr>
      <p:cViewPr varScale="1">
        <p:scale>
          <a:sx n="99" d="100"/>
          <a:sy n="99" d="100"/>
        </p:scale>
        <p:origin x="19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7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83.xml" Id="rId84" /><Relationship Type="http://schemas.openxmlformats.org/officeDocument/2006/relationships/slide" Target="slides/slide88.xml" Id="rId89" /><Relationship Type="http://schemas.openxmlformats.org/officeDocument/2006/relationships/slide" Target="slides/slide15.xml" Id="rId16" /><Relationship Type="http://schemas.openxmlformats.org/officeDocument/2006/relationships/slide" Target="slides/slide10.xml" Id="rId11"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73.xml" Id="rId74" /><Relationship Type="http://schemas.openxmlformats.org/officeDocument/2006/relationships/slide" Target="slides/slide78.xml" Id="rId79" /><Relationship Type="http://schemas.openxmlformats.org/officeDocument/2006/relationships/tableStyles" Target="tableStyles.xml" Id="rId102" /><Relationship Type="http://schemas.openxmlformats.org/officeDocument/2006/relationships/slide" Target="slides/slide4.xml" Id="rId5" /><Relationship Type="http://schemas.openxmlformats.org/officeDocument/2006/relationships/slide" Target="slides/slide89.xml" Id="rId90" /><Relationship Type="http://schemas.openxmlformats.org/officeDocument/2006/relationships/slide" Target="slides/slide94.xml" Id="rId95"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79.xml" Id="rId80" /><Relationship Type="http://schemas.openxmlformats.org/officeDocument/2006/relationships/slide" Target="slides/slide84.xml" Id="rId85"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 Target="slides/slide82.xml" Id="rId83" /><Relationship Type="http://schemas.openxmlformats.org/officeDocument/2006/relationships/slide" Target="slides/slide87.xml" Id="rId88" /><Relationship Type="http://schemas.openxmlformats.org/officeDocument/2006/relationships/slide" Target="slides/slide90.xml" Id="rId91" /><Relationship Type="http://schemas.openxmlformats.org/officeDocument/2006/relationships/slide" Target="slides/slide95.xml" Id="rId9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80.xml" Id="rId81" /><Relationship Type="http://schemas.openxmlformats.org/officeDocument/2006/relationships/slide" Target="slides/slide85.xml" Id="rId86" /><Relationship Type="http://schemas.openxmlformats.org/officeDocument/2006/relationships/slide" Target="slides/slide93.xml" Id="rId94" /><Relationship Type="http://schemas.openxmlformats.org/officeDocument/2006/relationships/presProps" Target="presProps.xml" Id="rId99" /><Relationship Type="http://schemas.openxmlformats.org/officeDocument/2006/relationships/theme" Target="theme/theme1.xml" Id="rId10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75.xml" Id="rId76" /><Relationship Type="http://schemas.openxmlformats.org/officeDocument/2006/relationships/notesMaster" Target="notesMasters/notesMaster1.xml" Id="rId97"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91.xml" Id="rId92" /><Relationship Type="http://schemas.openxmlformats.org/officeDocument/2006/relationships/slide" Target="slides/slide1.xml" Id="rId2" /><Relationship Type="http://schemas.openxmlformats.org/officeDocument/2006/relationships/slide" Target="slides/slide28.xml" Id="rId29" /><Relationship Type="http://schemas.openxmlformats.org/officeDocument/2006/relationships/slide" Target="slides/slide23.xml" Id="rId24"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65.xml" Id="rId66" /><Relationship Type="http://schemas.openxmlformats.org/officeDocument/2006/relationships/slide" Target="slides/slide86.xml" Id="rId87" /><Relationship Type="http://schemas.openxmlformats.org/officeDocument/2006/relationships/slide" Target="slides/slide60.xml" Id="rId61" /><Relationship Type="http://schemas.openxmlformats.org/officeDocument/2006/relationships/slide" Target="slides/slide81.xml" Id="rId82"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55.xml" Id="rId56" /><Relationship Type="http://schemas.openxmlformats.org/officeDocument/2006/relationships/slide" Target="slides/slide76.xml" Id="rId77" /><Relationship Type="http://schemas.openxmlformats.org/officeDocument/2006/relationships/viewProps" Target="viewProps.xml" Id="rId100"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92.xml" Id="rId93" /><Relationship Type="http://schemas.openxmlformats.org/officeDocument/2006/relationships/handoutMaster" Target="handoutMasters/handoutMaster1.xml" Id="rId98" /><Relationship Type="http://schemas.openxmlformats.org/officeDocument/2006/relationships/slide" Target="slides/slide2.xml" Id="rId3"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209DC1A-8673-842D-0069-3479CF383893}"/>
              </a:ext>
            </a:extLst>
          </p:cNvPr>
          <p:cNvSpPr>
            <a:spLocks noGrp="1" noChangeArrowheads="1"/>
          </p:cNvSpPr>
          <p:nvPr>
            <p:ph type="hdr" sz="quarter"/>
          </p:nvPr>
        </p:nvSpPr>
        <p:spPr bwMode="auto">
          <a:xfrm>
            <a:off x="0" y="0"/>
            <a:ext cx="3170583" cy="480388"/>
          </a:xfrm>
          <a:prstGeom prst="rect">
            <a:avLst/>
          </a:prstGeom>
          <a:noFill/>
          <a:ln>
            <a:noFill/>
          </a:ln>
          <a:effectLst/>
        </p:spPr>
        <p:txBody>
          <a:bodyPr vert="horz" wrap="square" lIns="96653" tIns="48327" rIns="96653" bIns="48327" numCol="1" anchor="t"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59395" name="Rectangle 3">
            <a:extLst>
              <a:ext uri="{FF2B5EF4-FFF2-40B4-BE49-F238E27FC236}">
                <a16:creationId xmlns:a16="http://schemas.microsoft.com/office/drawing/2014/main" id="{E16ECC08-1057-C9C0-3BC7-B6E2B87F3932}"/>
              </a:ext>
            </a:extLst>
          </p:cNvPr>
          <p:cNvSpPr>
            <a:spLocks noGrp="1" noChangeArrowheads="1"/>
          </p:cNvSpPr>
          <p:nvPr>
            <p:ph type="dt" sz="quarter" idx="1"/>
          </p:nvPr>
        </p:nvSpPr>
        <p:spPr bwMode="auto">
          <a:xfrm>
            <a:off x="4142962" y="0"/>
            <a:ext cx="3170583" cy="480388"/>
          </a:xfrm>
          <a:prstGeom prst="rect">
            <a:avLst/>
          </a:prstGeom>
          <a:noFill/>
          <a:ln>
            <a:noFill/>
          </a:ln>
          <a:effectLst/>
        </p:spPr>
        <p:txBody>
          <a:bodyPr vert="horz" wrap="square" lIns="96653" tIns="48327" rIns="96653" bIns="48327" numCol="1" anchor="t" anchorCtr="0" compatLnSpc="1">
            <a:prstTxWarp prst="textNoShape">
              <a:avLst/>
            </a:prstTxWarp>
          </a:bodyPr>
          <a:lstStyle>
            <a:lvl1pPr algn="r" eaLnBrk="1" hangingPunct="1">
              <a:defRPr sz="1200" b="0">
                <a:latin typeface="Arial" charset="0"/>
              </a:defRPr>
            </a:lvl1pPr>
          </a:lstStyle>
          <a:p>
            <a:pPr>
              <a:defRPr/>
            </a:pPr>
            <a:endParaRPr lang="en-US" dirty="0"/>
          </a:p>
        </p:txBody>
      </p:sp>
      <p:sp>
        <p:nvSpPr>
          <p:cNvPr id="59396" name="Rectangle 4">
            <a:extLst>
              <a:ext uri="{FF2B5EF4-FFF2-40B4-BE49-F238E27FC236}">
                <a16:creationId xmlns:a16="http://schemas.microsoft.com/office/drawing/2014/main" id="{17380052-6529-0503-773A-F6E8280DDC33}"/>
              </a:ext>
            </a:extLst>
          </p:cNvPr>
          <p:cNvSpPr>
            <a:spLocks noGrp="1" noChangeArrowheads="1"/>
          </p:cNvSpPr>
          <p:nvPr>
            <p:ph type="ftr" sz="quarter" idx="2"/>
          </p:nvPr>
        </p:nvSpPr>
        <p:spPr bwMode="auto">
          <a:xfrm>
            <a:off x="0" y="9119173"/>
            <a:ext cx="3170583" cy="480388"/>
          </a:xfrm>
          <a:prstGeom prst="rect">
            <a:avLst/>
          </a:prstGeom>
          <a:noFill/>
          <a:ln>
            <a:noFill/>
          </a:ln>
          <a:effectLst/>
        </p:spPr>
        <p:txBody>
          <a:bodyPr vert="horz" wrap="square" lIns="96653" tIns="48327" rIns="96653" bIns="48327" numCol="1" anchor="b"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59397" name="Rectangle 5">
            <a:extLst>
              <a:ext uri="{FF2B5EF4-FFF2-40B4-BE49-F238E27FC236}">
                <a16:creationId xmlns:a16="http://schemas.microsoft.com/office/drawing/2014/main" id="{97759BA7-663D-611D-ECEE-CFAA36517A7F}"/>
              </a:ext>
            </a:extLst>
          </p:cNvPr>
          <p:cNvSpPr>
            <a:spLocks noGrp="1" noChangeArrowheads="1"/>
          </p:cNvSpPr>
          <p:nvPr>
            <p:ph type="sldNum" sz="quarter" idx="3"/>
          </p:nvPr>
        </p:nvSpPr>
        <p:spPr bwMode="auto">
          <a:xfrm>
            <a:off x="4142962" y="9119173"/>
            <a:ext cx="3170583" cy="480388"/>
          </a:xfrm>
          <a:prstGeom prst="rect">
            <a:avLst/>
          </a:prstGeom>
          <a:noFill/>
          <a:ln>
            <a:noFill/>
          </a:ln>
          <a:effectLst/>
        </p:spPr>
        <p:txBody>
          <a:bodyPr vert="horz" wrap="square" lIns="96653" tIns="48327" rIns="96653" bIns="48327" numCol="1" anchor="b" anchorCtr="0" compatLnSpc="1">
            <a:prstTxWarp prst="textNoShape">
              <a:avLst/>
            </a:prstTxWarp>
          </a:bodyPr>
          <a:lstStyle>
            <a:lvl1pPr algn="r" eaLnBrk="1" hangingPunct="1">
              <a:defRPr sz="1200" b="0"/>
            </a:lvl1pPr>
          </a:lstStyle>
          <a:p>
            <a:pPr>
              <a:defRPr/>
            </a:pPr>
            <a:fld id="{71B51207-F513-1A48-898F-800EAB2D3B6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862CC9-C0D8-EC98-08FA-D658EAFA3222}"/>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25C6B82B-707B-2D3F-2C0B-8FAC2D000739}"/>
              </a:ext>
            </a:extLst>
          </p:cNvPr>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pPr>
              <a:defRPr/>
            </a:pPr>
            <a:fld id="{C709A9E6-DFD8-1042-B3F8-14AA6C3360D8}" type="datetimeFigureOut">
              <a:rPr lang="en-US"/>
              <a:pPr>
                <a:defRPr/>
              </a:pPr>
              <a:t>9/27/2024</a:t>
            </a:fld>
            <a:endParaRPr lang="en-US" dirty="0"/>
          </a:p>
        </p:txBody>
      </p:sp>
      <p:sp>
        <p:nvSpPr>
          <p:cNvPr id="4" name="Slide Image Placeholder 3">
            <a:extLst>
              <a:ext uri="{FF2B5EF4-FFF2-40B4-BE49-F238E27FC236}">
                <a16:creationId xmlns:a16="http://schemas.microsoft.com/office/drawing/2014/main" id="{D3E22BA7-B501-BF26-A95E-67B2F33488E1}"/>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pPr lvl="0"/>
            <a:endParaRPr lang="en-US" noProof="0" dirty="0"/>
          </a:p>
        </p:txBody>
      </p:sp>
      <p:sp>
        <p:nvSpPr>
          <p:cNvPr id="5" name="Notes Placeholder 4">
            <a:extLst>
              <a:ext uri="{FF2B5EF4-FFF2-40B4-BE49-F238E27FC236}">
                <a16:creationId xmlns:a16="http://schemas.microsoft.com/office/drawing/2014/main" id="{C7D5AE7B-7BB6-E26D-1B97-F970D873B87A}"/>
              </a:ext>
            </a:extLst>
          </p:cNvPr>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098EF4-E4C3-E3A1-FF80-3351FC1CE3C1}"/>
              </a:ext>
            </a:extLst>
          </p:cNvPr>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B279B6B9-C51C-9437-FED9-0DBE633D6EB3}"/>
              </a:ext>
            </a:extLst>
          </p:cNvPr>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pPr>
              <a:defRPr/>
            </a:pPr>
            <a:fld id="{CC0D1F42-E44B-AA42-A021-9A7234BEF1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113187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68501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66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158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23201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0120919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64768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9988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58449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35344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79931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89766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D73C2B-821C-7330-C188-AD2404C4C0D1}"/>
              </a:ext>
            </a:extLst>
          </p:cNvPr>
          <p:cNvSpPr>
            <a:spLocks noGrp="1" noChangeArrowheads="1"/>
          </p:cNvSpPr>
          <p:nvPr>
            <p:ph type="title"/>
          </p:nvPr>
        </p:nvSpPr>
        <p:spPr bwMode="auto">
          <a:xfrm>
            <a:off x="685800" y="533400"/>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09EC4A0-E518-054A-A881-827253F8B1D7}"/>
              </a:ext>
            </a:extLst>
          </p:cNvPr>
          <p:cNvSpPr>
            <a:spLocks noGrp="1" noChangeArrowheads="1"/>
          </p:cNvSpPr>
          <p:nvPr>
            <p:ph type="body" idx="1"/>
          </p:nvPr>
        </p:nvSpPr>
        <p:spPr bwMode="auto">
          <a:xfrm>
            <a:off x="685800" y="1600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5">
            <a:extLst>
              <a:ext uri="{FF2B5EF4-FFF2-40B4-BE49-F238E27FC236}">
                <a16:creationId xmlns:a16="http://schemas.microsoft.com/office/drawing/2014/main" id="{660D10DD-AE68-0E5A-0EFA-CD6D38158E2D}"/>
              </a:ext>
            </a:extLst>
          </p:cNvPr>
          <p:cNvGrpSpPr>
            <a:grpSpLocks/>
          </p:cNvGrpSpPr>
          <p:nvPr userDrawn="1"/>
        </p:nvGrpSpPr>
        <p:grpSpPr bwMode="auto">
          <a:xfrm>
            <a:off x="0" y="0"/>
            <a:ext cx="9144000" cy="6858000"/>
            <a:chOff x="0" y="0"/>
            <a:chExt cx="5760" cy="4320"/>
          </a:xfrm>
        </p:grpSpPr>
        <p:sp>
          <p:nvSpPr>
            <p:cNvPr id="1030" name="Rectangle 6">
              <a:extLst>
                <a:ext uri="{FF2B5EF4-FFF2-40B4-BE49-F238E27FC236}">
                  <a16:creationId xmlns:a16="http://schemas.microsoft.com/office/drawing/2014/main" id="{91E12507-7059-BF3C-9D80-6C72385567CE}"/>
                </a:ext>
              </a:extLst>
            </p:cNvPr>
            <p:cNvSpPr>
              <a:spLocks noChangeArrowheads="1"/>
            </p:cNvSpPr>
            <p:nvPr userDrawn="1"/>
          </p:nvSpPr>
          <p:spPr bwMode="auto">
            <a:xfrm>
              <a:off x="144" y="144"/>
              <a:ext cx="48" cy="4176"/>
            </a:xfrm>
            <a:prstGeom prst="rect">
              <a:avLst/>
            </a:prstGeom>
            <a:solidFill>
              <a:srgbClr val="800000"/>
            </a:solidFill>
            <a:ln>
              <a:noFill/>
            </a:ln>
            <a:effec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dirty="0"/>
            </a:p>
          </p:txBody>
        </p:sp>
        <p:sp>
          <p:nvSpPr>
            <p:cNvPr id="1031" name="Rectangle 7">
              <a:extLst>
                <a:ext uri="{FF2B5EF4-FFF2-40B4-BE49-F238E27FC236}">
                  <a16:creationId xmlns:a16="http://schemas.microsoft.com/office/drawing/2014/main" id="{B33D750B-21C5-A7C7-2422-7EB4FC40301D}"/>
                </a:ext>
              </a:extLst>
            </p:cNvPr>
            <p:cNvSpPr>
              <a:spLocks noChangeArrowheads="1"/>
            </p:cNvSpPr>
            <p:nvPr userDrawn="1"/>
          </p:nvSpPr>
          <p:spPr bwMode="auto">
            <a:xfrm rot="5400000">
              <a:off x="2832" y="-2736"/>
              <a:ext cx="96" cy="5760"/>
            </a:xfrm>
            <a:prstGeom prst="rect">
              <a:avLst/>
            </a:prstGeom>
            <a:solidFill>
              <a:srgbClr val="800000"/>
            </a:solidFill>
            <a:ln>
              <a:noFill/>
            </a:ln>
            <a:effec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dirty="0"/>
            </a:p>
          </p:txBody>
        </p:sp>
        <p:sp>
          <p:nvSpPr>
            <p:cNvPr id="1032" name="Rectangle 8">
              <a:extLst>
                <a:ext uri="{FF2B5EF4-FFF2-40B4-BE49-F238E27FC236}">
                  <a16:creationId xmlns:a16="http://schemas.microsoft.com/office/drawing/2014/main" id="{C3F5286D-F644-B4AB-AACC-23032430D918}"/>
                </a:ext>
              </a:extLst>
            </p:cNvPr>
            <p:cNvSpPr>
              <a:spLocks noChangeArrowheads="1"/>
            </p:cNvSpPr>
            <p:nvPr userDrawn="1"/>
          </p:nvSpPr>
          <p:spPr bwMode="auto">
            <a:xfrm>
              <a:off x="0" y="0"/>
              <a:ext cx="144" cy="4320"/>
            </a:xfrm>
            <a:prstGeom prst="rect">
              <a:avLst/>
            </a:prstGeom>
            <a:solidFill>
              <a:srgbClr val="003366"/>
            </a:solidFill>
            <a:ln>
              <a:noFill/>
            </a:ln>
            <a:effec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dirty="0"/>
            </a:p>
          </p:txBody>
        </p:sp>
        <p:sp>
          <p:nvSpPr>
            <p:cNvPr id="1033" name="Rectangle 9">
              <a:extLst>
                <a:ext uri="{FF2B5EF4-FFF2-40B4-BE49-F238E27FC236}">
                  <a16:creationId xmlns:a16="http://schemas.microsoft.com/office/drawing/2014/main" id="{8C805B38-A25E-4DB5-A9FD-5CD819CA67C8}"/>
                </a:ext>
              </a:extLst>
            </p:cNvPr>
            <p:cNvSpPr>
              <a:spLocks noChangeArrowheads="1"/>
            </p:cNvSpPr>
            <p:nvPr userDrawn="1"/>
          </p:nvSpPr>
          <p:spPr bwMode="auto">
            <a:xfrm rot="5400000">
              <a:off x="2880" y="-2736"/>
              <a:ext cx="144" cy="5616"/>
            </a:xfrm>
            <a:prstGeom prst="rect">
              <a:avLst/>
            </a:prstGeom>
            <a:solidFill>
              <a:srgbClr val="003366"/>
            </a:solidFill>
            <a:ln>
              <a:noFill/>
            </a:ln>
            <a:effec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dirty="0"/>
            </a:p>
          </p:txBody>
        </p:sp>
      </p:grpSp>
      <p:pic>
        <p:nvPicPr>
          <p:cNvPr id="1029" name="Picture 10" descr="\\uslbes01\Apps\Logo\Udall Shumway Logo Web-01.png">
            <a:extLst>
              <a:ext uri="{FF2B5EF4-FFF2-40B4-BE49-F238E27FC236}">
                <a16:creationId xmlns:a16="http://schemas.microsoft.com/office/drawing/2014/main" id="{555944EA-BC45-6BDD-9B0F-106AF895363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6289675"/>
            <a:ext cx="2438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slow">
    <p:fade/>
  </p:transition>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dallshumwa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AB1433A-DDFE-4F86-7FDB-8AFEBC0F1333}"/>
              </a:ext>
            </a:extLst>
          </p:cNvPr>
          <p:cNvSpPr>
            <a:spLocks noGrp="1" noChangeArrowheads="1"/>
          </p:cNvSpPr>
          <p:nvPr>
            <p:ph type="ctrTitle"/>
          </p:nvPr>
        </p:nvSpPr>
        <p:spPr>
          <a:xfrm>
            <a:off x="457200" y="685801"/>
            <a:ext cx="8001000" cy="1734526"/>
          </a:xfrm>
        </p:spPr>
        <p:txBody>
          <a:bodyPr/>
          <a:lstStyle/>
          <a:p>
            <a:br>
              <a:rPr lang="en-US" altLang="en-US" b="1" dirty="0">
                <a:solidFill>
                  <a:srgbClr val="8E0000"/>
                </a:solidFill>
              </a:rPr>
            </a:br>
            <a:br>
              <a:rPr lang="en-US" altLang="en-US" b="1" dirty="0">
                <a:solidFill>
                  <a:srgbClr val="8E0000"/>
                </a:solidFill>
              </a:rPr>
            </a:br>
            <a:r>
              <a:rPr lang="en-US" altLang="en-US" b="1" dirty="0">
                <a:solidFill>
                  <a:srgbClr val="8E0000"/>
                </a:solidFill>
              </a:rPr>
              <a:t>Title IX: </a:t>
            </a:r>
            <a:br>
              <a:rPr lang="en-US" altLang="en-US" b="1" dirty="0">
                <a:solidFill>
                  <a:srgbClr val="8E0000"/>
                </a:solidFill>
              </a:rPr>
            </a:br>
            <a:r>
              <a:rPr lang="en-US" altLang="en-US" b="1" dirty="0">
                <a:solidFill>
                  <a:srgbClr val="8E0000"/>
                </a:solidFill>
              </a:rPr>
              <a:t>Overview for Key Personnel</a:t>
            </a:r>
            <a:br>
              <a:rPr lang="en-US" altLang="en-US" b="1" dirty="0">
                <a:solidFill>
                  <a:srgbClr val="8E0000"/>
                </a:solidFill>
              </a:rPr>
            </a:br>
            <a:br>
              <a:rPr lang="en-US" altLang="en-US" b="1" dirty="0">
                <a:solidFill>
                  <a:srgbClr val="8E0000"/>
                </a:solidFill>
              </a:rPr>
            </a:br>
            <a:br>
              <a:rPr lang="en-US" altLang="en-US" b="1" dirty="0">
                <a:solidFill>
                  <a:srgbClr val="8E0000"/>
                </a:solidFill>
              </a:rPr>
            </a:br>
            <a:endParaRPr lang="en-US" altLang="en-US" sz="3200" b="1" dirty="0"/>
          </a:p>
        </p:txBody>
      </p:sp>
      <p:sp>
        <p:nvSpPr>
          <p:cNvPr id="4099" name="Subtitle 2">
            <a:extLst>
              <a:ext uri="{FF2B5EF4-FFF2-40B4-BE49-F238E27FC236}">
                <a16:creationId xmlns:a16="http://schemas.microsoft.com/office/drawing/2014/main" id="{B71E3051-18A0-18BF-76BD-A28FD1B8AA16}"/>
              </a:ext>
            </a:extLst>
          </p:cNvPr>
          <p:cNvSpPr>
            <a:spLocks noGrp="1" noChangeArrowheads="1"/>
          </p:cNvSpPr>
          <p:nvPr>
            <p:ph type="subTitle" idx="1"/>
          </p:nvPr>
        </p:nvSpPr>
        <p:spPr>
          <a:xfrm>
            <a:off x="1447800" y="3886200"/>
            <a:ext cx="6400800" cy="2420326"/>
          </a:xfrm>
        </p:spPr>
        <p:txBody>
          <a:bodyPr/>
          <a:lstStyle/>
          <a:p>
            <a:r>
              <a:rPr lang="en-US" altLang="en-US" sz="2800" b="1" dirty="0">
                <a:solidFill>
                  <a:srgbClr val="002060"/>
                </a:solidFill>
              </a:rPr>
              <a:t>October 1, 2024</a:t>
            </a:r>
          </a:p>
          <a:p>
            <a:r>
              <a:rPr lang="en-US" altLang="en-US" sz="2800" b="1" dirty="0">
                <a:solidFill>
                  <a:srgbClr val="002060"/>
                </a:solidFill>
              </a:rPr>
              <a:t>Flagstaff, Arizona</a:t>
            </a:r>
          </a:p>
          <a:p>
            <a:r>
              <a:rPr lang="en-US" altLang="en-US" sz="2000" b="1" dirty="0">
                <a:solidFill>
                  <a:srgbClr val="8E0000"/>
                </a:solidFill>
              </a:rPr>
              <a:t>Presented by</a:t>
            </a:r>
          </a:p>
          <a:p>
            <a:r>
              <a:rPr lang="en-US" altLang="en-US" sz="2000" b="1" dirty="0">
                <a:solidFill>
                  <a:srgbClr val="8E0000"/>
                </a:solidFill>
              </a:rPr>
              <a:t>Jessica Sanchez</a:t>
            </a:r>
          </a:p>
          <a:p>
            <a:r>
              <a:rPr lang="en-US" altLang="en-US" sz="2000" b="1">
                <a:solidFill>
                  <a:srgbClr val="8E0000"/>
                </a:solidFill>
              </a:rPr>
              <a:t>Kathleen Brantingham</a:t>
            </a:r>
            <a:endParaRPr lang="en-US" altLang="en-US" sz="2000" b="1" dirty="0">
              <a:solidFill>
                <a:srgbClr val="8E0000"/>
              </a:solidFill>
            </a:endParaRPr>
          </a:p>
          <a:p>
            <a:r>
              <a:rPr lang="en-US" altLang="en-US" sz="2000" b="1" dirty="0">
                <a:solidFill>
                  <a:srgbClr val="8E0000"/>
                </a:solidFill>
              </a:rPr>
              <a:t>Udall Shumway PLC</a:t>
            </a:r>
          </a:p>
        </p:txBody>
      </p:sp>
      <p:pic>
        <p:nvPicPr>
          <p:cNvPr id="3" name="Picture 2" descr="A logo for a company&#10;&#10;Description automatically generated">
            <a:extLst>
              <a:ext uri="{FF2B5EF4-FFF2-40B4-BE49-F238E27FC236}">
                <a16:creationId xmlns:a16="http://schemas.microsoft.com/office/drawing/2014/main" id="{7AB426E2-AA58-C59D-A2F9-ABD62B451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444" y="1981200"/>
            <a:ext cx="3173511" cy="1734526"/>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E81F-60E1-DC4F-3827-63995B1593E1}"/>
              </a:ext>
            </a:extLst>
          </p:cNvPr>
          <p:cNvSpPr>
            <a:spLocks noGrp="1"/>
          </p:cNvSpPr>
          <p:nvPr>
            <p:ph type="title"/>
          </p:nvPr>
        </p:nvSpPr>
        <p:spPr>
          <a:xfrm>
            <a:off x="685800" y="533400"/>
            <a:ext cx="7772400" cy="838200"/>
          </a:xfrm>
        </p:spPr>
        <p:txBody>
          <a:bodyPr/>
          <a:lstStyle/>
          <a:p>
            <a:r>
              <a:rPr lang="en-US" sz="4000" b="1" dirty="0">
                <a:solidFill>
                  <a:srgbClr val="8E0000"/>
                </a:solidFill>
              </a:rPr>
              <a:t>Sex Stereotypes, cont.</a:t>
            </a:r>
            <a:endParaRPr lang="en-US" sz="4000" b="1" dirty="0"/>
          </a:p>
        </p:txBody>
      </p:sp>
      <p:sp>
        <p:nvSpPr>
          <p:cNvPr id="3" name="Content Placeholder 2">
            <a:extLst>
              <a:ext uri="{FF2B5EF4-FFF2-40B4-BE49-F238E27FC236}">
                <a16:creationId xmlns:a16="http://schemas.microsoft.com/office/drawing/2014/main" id="{A08E294C-DBED-A455-D00A-103609204CAD}"/>
              </a:ext>
            </a:extLst>
          </p:cNvPr>
          <p:cNvSpPr>
            <a:spLocks noGrp="1"/>
          </p:cNvSpPr>
          <p:nvPr>
            <p:ph idx="1"/>
          </p:nvPr>
        </p:nvSpPr>
        <p:spPr>
          <a:xfrm>
            <a:off x="685800" y="1752600"/>
            <a:ext cx="7924800" cy="4343400"/>
          </a:xfrm>
        </p:spPr>
        <p:txBody>
          <a:bodyPr/>
          <a:lstStyle/>
          <a:p>
            <a:pPr marL="514350" indent="-514350">
              <a:buFont typeface="+mj-lt"/>
              <a:buAutoNum type="arabicPeriod" startAt="4"/>
            </a:pPr>
            <a:r>
              <a:rPr lang="en-US" u="sng" dirty="0"/>
              <a:t>Physical appearance (body</a:t>
            </a:r>
            <a:r>
              <a:rPr lang="en-US" dirty="0"/>
              <a:t>):  women expected to be thin and graceful, men expected to be tall and muscular</a:t>
            </a:r>
          </a:p>
          <a:p>
            <a:pPr marL="514350" indent="-514350">
              <a:buFont typeface="+mj-lt"/>
              <a:buAutoNum type="arabicPeriod" startAt="4"/>
            </a:pPr>
            <a:r>
              <a:rPr lang="en-US" u="sng" dirty="0"/>
              <a:t>Physical appearance (dress and grooming</a:t>
            </a:r>
            <a:r>
              <a:rPr lang="en-US" dirty="0"/>
              <a:t>): women wear dresses and makeup; men wear pants and have short hair</a:t>
            </a:r>
          </a:p>
        </p:txBody>
      </p:sp>
    </p:spTree>
    <p:extLst>
      <p:ext uri="{BB962C8B-B14F-4D97-AF65-F5344CB8AC3E}">
        <p14:creationId xmlns:p14="http://schemas.microsoft.com/office/powerpoint/2010/main" val="89892800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8EC3-2023-7DBF-8EDA-50493E939CE0}"/>
              </a:ext>
            </a:extLst>
          </p:cNvPr>
          <p:cNvSpPr>
            <a:spLocks noGrp="1"/>
          </p:cNvSpPr>
          <p:nvPr>
            <p:ph type="title"/>
          </p:nvPr>
        </p:nvSpPr>
        <p:spPr>
          <a:xfrm>
            <a:off x="381000" y="533400"/>
            <a:ext cx="8763000" cy="685800"/>
          </a:xfrm>
        </p:spPr>
        <p:txBody>
          <a:bodyPr/>
          <a:lstStyle/>
          <a:p>
            <a:r>
              <a:rPr lang="en-US" sz="4000" b="1" dirty="0">
                <a:solidFill>
                  <a:srgbClr val="8E0000"/>
                </a:solidFill>
              </a:rPr>
              <a:t>Sex Characteristics</a:t>
            </a:r>
          </a:p>
        </p:txBody>
      </p:sp>
      <p:sp>
        <p:nvSpPr>
          <p:cNvPr id="3" name="Content Placeholder 2">
            <a:extLst>
              <a:ext uri="{FF2B5EF4-FFF2-40B4-BE49-F238E27FC236}">
                <a16:creationId xmlns:a16="http://schemas.microsoft.com/office/drawing/2014/main" id="{09194DBA-E0D3-79E1-92F2-BC2F34543E76}"/>
              </a:ext>
            </a:extLst>
          </p:cNvPr>
          <p:cNvSpPr>
            <a:spLocks noGrp="1"/>
          </p:cNvSpPr>
          <p:nvPr>
            <p:ph idx="1"/>
          </p:nvPr>
        </p:nvSpPr>
        <p:spPr>
          <a:xfrm>
            <a:off x="685800" y="1417638"/>
            <a:ext cx="8077200" cy="4754562"/>
          </a:xfrm>
        </p:spPr>
        <p:txBody>
          <a:bodyPr/>
          <a:lstStyle/>
          <a:p>
            <a:r>
              <a:rPr lang="en-US" dirty="0"/>
              <a:t>Based on “a person’s physiological sex-based characteristics”</a:t>
            </a:r>
          </a:p>
          <a:p>
            <a:r>
              <a:rPr lang="en-US" dirty="0"/>
              <a:t>May include “anatomy, hormones, and chromosomes associated with male or female bodies”</a:t>
            </a:r>
          </a:p>
          <a:p>
            <a:r>
              <a:rPr lang="en-US" dirty="0"/>
              <a:t>Includes “intersex traits” (born with reproductive or sexual anatomy that does not fit typical definitions of male or female—physical, hormonal or genetic)</a:t>
            </a:r>
          </a:p>
          <a:p>
            <a:endParaRPr lang="en-US" dirty="0"/>
          </a:p>
        </p:txBody>
      </p:sp>
    </p:spTree>
    <p:extLst>
      <p:ext uri="{BB962C8B-B14F-4D97-AF65-F5344CB8AC3E}">
        <p14:creationId xmlns:p14="http://schemas.microsoft.com/office/powerpoint/2010/main" val="35462637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8EC3-2023-7DBF-8EDA-50493E939CE0}"/>
              </a:ext>
            </a:extLst>
          </p:cNvPr>
          <p:cNvSpPr>
            <a:spLocks noGrp="1"/>
          </p:cNvSpPr>
          <p:nvPr>
            <p:ph type="title"/>
          </p:nvPr>
        </p:nvSpPr>
        <p:spPr>
          <a:xfrm>
            <a:off x="685800" y="533400"/>
            <a:ext cx="8305800" cy="884238"/>
          </a:xfrm>
        </p:spPr>
        <p:txBody>
          <a:bodyPr/>
          <a:lstStyle/>
          <a:p>
            <a:r>
              <a:rPr lang="en-US" sz="4000" b="1" dirty="0">
                <a:solidFill>
                  <a:srgbClr val="8E0000"/>
                </a:solidFill>
              </a:rPr>
              <a:t>Sexual Orientation</a:t>
            </a:r>
          </a:p>
        </p:txBody>
      </p:sp>
      <p:sp>
        <p:nvSpPr>
          <p:cNvPr id="3" name="Content Placeholder 2">
            <a:extLst>
              <a:ext uri="{FF2B5EF4-FFF2-40B4-BE49-F238E27FC236}">
                <a16:creationId xmlns:a16="http://schemas.microsoft.com/office/drawing/2014/main" id="{09194DBA-E0D3-79E1-92F2-BC2F34543E76}"/>
              </a:ext>
            </a:extLst>
          </p:cNvPr>
          <p:cNvSpPr>
            <a:spLocks noGrp="1"/>
          </p:cNvSpPr>
          <p:nvPr>
            <p:ph idx="1"/>
          </p:nvPr>
        </p:nvSpPr>
        <p:spPr>
          <a:xfrm>
            <a:off x="685800" y="1600200"/>
            <a:ext cx="7772400" cy="4267200"/>
          </a:xfrm>
        </p:spPr>
        <p:txBody>
          <a:bodyPr/>
          <a:lstStyle/>
          <a:p>
            <a:r>
              <a:rPr lang="en-US" dirty="0"/>
              <a:t>No specific definition in regulations</a:t>
            </a:r>
          </a:p>
          <a:p>
            <a:r>
              <a:rPr lang="en-US" dirty="0"/>
              <a:t>Generally applicable LGBTQ+</a:t>
            </a:r>
          </a:p>
          <a:p>
            <a:pPr lvl="1"/>
            <a:r>
              <a:rPr lang="en-US" sz="3200" dirty="0"/>
              <a:t>Lesbian </a:t>
            </a:r>
          </a:p>
          <a:p>
            <a:pPr lvl="1"/>
            <a:r>
              <a:rPr lang="en-US" sz="3200" dirty="0"/>
              <a:t>Gay</a:t>
            </a:r>
          </a:p>
          <a:p>
            <a:pPr lvl="1"/>
            <a:r>
              <a:rPr lang="en-US" sz="3200" dirty="0"/>
              <a:t>Bisexual</a:t>
            </a:r>
          </a:p>
          <a:p>
            <a:pPr lvl="1"/>
            <a:r>
              <a:rPr lang="en-US" sz="3200" dirty="0"/>
              <a:t>Queer</a:t>
            </a:r>
          </a:p>
          <a:p>
            <a:pPr marL="0" indent="0">
              <a:buNone/>
            </a:pPr>
            <a:endParaRPr lang="en-US" dirty="0"/>
          </a:p>
        </p:txBody>
      </p:sp>
    </p:spTree>
    <p:extLst>
      <p:ext uri="{BB962C8B-B14F-4D97-AF65-F5344CB8AC3E}">
        <p14:creationId xmlns:p14="http://schemas.microsoft.com/office/powerpoint/2010/main" val="302158093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8EC3-2023-7DBF-8EDA-50493E939CE0}"/>
              </a:ext>
            </a:extLst>
          </p:cNvPr>
          <p:cNvSpPr>
            <a:spLocks noGrp="1"/>
          </p:cNvSpPr>
          <p:nvPr>
            <p:ph type="title"/>
          </p:nvPr>
        </p:nvSpPr>
        <p:spPr>
          <a:xfrm>
            <a:off x="685800" y="533400"/>
            <a:ext cx="8001000" cy="533400"/>
          </a:xfrm>
        </p:spPr>
        <p:txBody>
          <a:bodyPr/>
          <a:lstStyle/>
          <a:p>
            <a:r>
              <a:rPr lang="en-US" sz="4000" b="1" dirty="0">
                <a:solidFill>
                  <a:srgbClr val="8E0000"/>
                </a:solidFill>
              </a:rPr>
              <a:t>Gender Identity</a:t>
            </a:r>
          </a:p>
        </p:txBody>
      </p:sp>
      <p:sp>
        <p:nvSpPr>
          <p:cNvPr id="3" name="Content Placeholder 2">
            <a:extLst>
              <a:ext uri="{FF2B5EF4-FFF2-40B4-BE49-F238E27FC236}">
                <a16:creationId xmlns:a16="http://schemas.microsoft.com/office/drawing/2014/main" id="{09194DBA-E0D3-79E1-92F2-BC2F34543E76}"/>
              </a:ext>
            </a:extLst>
          </p:cNvPr>
          <p:cNvSpPr>
            <a:spLocks noGrp="1"/>
          </p:cNvSpPr>
          <p:nvPr>
            <p:ph idx="1"/>
          </p:nvPr>
        </p:nvSpPr>
        <p:spPr>
          <a:xfrm>
            <a:off x="685800" y="1600200"/>
            <a:ext cx="8001000" cy="3962400"/>
          </a:xfrm>
        </p:spPr>
        <p:txBody>
          <a:bodyPr/>
          <a:lstStyle/>
          <a:p>
            <a:r>
              <a:rPr lang="en-US" dirty="0"/>
              <a:t>No specific definition in regulations</a:t>
            </a:r>
          </a:p>
          <a:p>
            <a:r>
              <a:rPr lang="en-US" dirty="0"/>
              <a:t>“An individual’s sense of their gender, which may or may not be consistent from their sex assigned at birth”</a:t>
            </a:r>
          </a:p>
          <a:p>
            <a:r>
              <a:rPr lang="en-US" dirty="0"/>
              <a:t>A person’s “deeply felt inherent sense of their gender”</a:t>
            </a:r>
          </a:p>
          <a:p>
            <a:pPr marL="0" indent="0">
              <a:buNone/>
            </a:pPr>
            <a:endParaRPr lang="en-US" dirty="0"/>
          </a:p>
        </p:txBody>
      </p:sp>
    </p:spTree>
    <p:extLst>
      <p:ext uri="{BB962C8B-B14F-4D97-AF65-F5344CB8AC3E}">
        <p14:creationId xmlns:p14="http://schemas.microsoft.com/office/powerpoint/2010/main" val="250598241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381001"/>
            <a:ext cx="838199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dirty="0">
                <a:solidFill>
                  <a:srgbClr val="8E0000"/>
                </a:solidFill>
              </a:rPr>
              <a:t>Parental Status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432718"/>
            <a:ext cx="8229600" cy="46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kern="0" dirty="0"/>
              <a:t>The status of a person who, with respect to another person who is under the age of 18 or who is 18 or older but is incapable of self-care because of a physical or mental disability is: </a:t>
            </a:r>
          </a:p>
          <a:p>
            <a:pPr lvl="1"/>
            <a:r>
              <a:rPr lang="en-US" sz="3200" b="0" kern="0" dirty="0"/>
              <a:t>Biological Parent</a:t>
            </a:r>
          </a:p>
          <a:p>
            <a:pPr lvl="1"/>
            <a:r>
              <a:rPr lang="en-US" sz="3200" b="0" kern="0" dirty="0"/>
              <a:t>Adoptive Parent</a:t>
            </a:r>
          </a:p>
          <a:p>
            <a:pPr lvl="1"/>
            <a:r>
              <a:rPr lang="en-US" sz="3200" b="0" kern="0" dirty="0"/>
              <a:t>Foster Parent </a:t>
            </a:r>
          </a:p>
        </p:txBody>
      </p:sp>
    </p:spTree>
    <p:extLst>
      <p:ext uri="{BB962C8B-B14F-4D97-AF65-F5344CB8AC3E}">
        <p14:creationId xmlns:p14="http://schemas.microsoft.com/office/powerpoint/2010/main" val="310949502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457200" y="457200"/>
            <a:ext cx="8381999"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dirty="0">
                <a:solidFill>
                  <a:srgbClr val="8E0000"/>
                </a:solidFill>
              </a:rPr>
              <a:t>Parental Status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1905000"/>
            <a:ext cx="8153400" cy="458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lvl="1"/>
            <a:r>
              <a:rPr lang="en-US" sz="3200" b="0" dirty="0"/>
              <a:t>Stepparent</a:t>
            </a:r>
          </a:p>
          <a:p>
            <a:pPr lvl="1"/>
            <a:r>
              <a:rPr lang="en-US" sz="3200" b="0" dirty="0"/>
              <a:t>Legal custodian or guardian</a:t>
            </a:r>
          </a:p>
          <a:p>
            <a:pPr lvl="1"/>
            <a:r>
              <a:rPr lang="en-US" sz="3200" b="0" dirty="0"/>
              <a:t>In loco parentis</a:t>
            </a:r>
          </a:p>
          <a:p>
            <a:pPr lvl="1"/>
            <a:r>
              <a:rPr lang="en-US" sz="3200" b="0" dirty="0"/>
              <a:t>Actively seeking legal custody, guardianship, visitation, or adoption</a:t>
            </a:r>
          </a:p>
          <a:p>
            <a:pPr marL="0" indent="0">
              <a:buFontTx/>
              <a:buNone/>
            </a:pPr>
            <a:endParaRPr lang="en-US" b="0" kern="0" dirty="0"/>
          </a:p>
        </p:txBody>
      </p:sp>
    </p:spTree>
    <p:extLst>
      <p:ext uri="{BB962C8B-B14F-4D97-AF65-F5344CB8AC3E}">
        <p14:creationId xmlns:p14="http://schemas.microsoft.com/office/powerpoint/2010/main" val="386454237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48481"/>
            <a:ext cx="8381999" cy="120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dirty="0">
                <a:solidFill>
                  <a:srgbClr val="8E0000"/>
                </a:solidFill>
              </a:rPr>
              <a:t>Pregnancy or </a:t>
            </a:r>
            <a:r>
              <a:rPr lang="en-US" sz="4000" dirty="0">
                <a:solidFill>
                  <a:srgbClr val="8E0000"/>
                </a:solidFill>
              </a:rPr>
              <a:t>R</a:t>
            </a:r>
            <a:r>
              <a:rPr lang="en-US" sz="4000" b="1" dirty="0">
                <a:solidFill>
                  <a:srgbClr val="8E0000"/>
                </a:solidFill>
              </a:rPr>
              <a:t>elated Conditions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1905000"/>
            <a:ext cx="8001000" cy="44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dirty="0"/>
              <a:t>Pregnancy, childbirth, termination of pregnancy, or lactation</a:t>
            </a:r>
          </a:p>
          <a:p>
            <a:r>
              <a:rPr lang="en-US" b="0" dirty="0"/>
              <a:t>Medical conditions related to pregnancy, childbirth, termination of pregnancy, or lactation </a:t>
            </a:r>
          </a:p>
          <a:p>
            <a:r>
              <a:rPr lang="en-US" b="0" dirty="0"/>
              <a:t>Recovery from pregnancy, childbirth, termination of pregnancy or lactation </a:t>
            </a:r>
            <a:endParaRPr lang="en-US" b="0" kern="0" dirty="0"/>
          </a:p>
        </p:txBody>
      </p:sp>
    </p:spTree>
    <p:extLst>
      <p:ext uri="{BB962C8B-B14F-4D97-AF65-F5344CB8AC3E}">
        <p14:creationId xmlns:p14="http://schemas.microsoft.com/office/powerpoint/2010/main" val="3348562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63562"/>
            <a:ext cx="8381999"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Examples of Pregnancy Related Conditions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2057399"/>
            <a:ext cx="8077200" cy="41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a:spcBef>
                <a:spcPts val="0"/>
              </a:spcBef>
            </a:pPr>
            <a:r>
              <a:rPr lang="en-US" sz="3000" b="0" dirty="0"/>
              <a:t>Fatigue</a:t>
            </a:r>
          </a:p>
          <a:p>
            <a:pPr>
              <a:spcBef>
                <a:spcPts val="0"/>
              </a:spcBef>
            </a:pPr>
            <a:r>
              <a:rPr lang="en-US" sz="3000" b="0" dirty="0"/>
              <a:t>Dehydration</a:t>
            </a:r>
          </a:p>
          <a:p>
            <a:pPr>
              <a:spcBef>
                <a:spcPts val="0"/>
              </a:spcBef>
            </a:pPr>
            <a:r>
              <a:rPr lang="en-US" sz="3000" b="0" dirty="0"/>
              <a:t>Nausea (morning sickness)</a:t>
            </a:r>
          </a:p>
          <a:p>
            <a:pPr>
              <a:spcBef>
                <a:spcPts val="0"/>
              </a:spcBef>
            </a:pPr>
            <a:r>
              <a:rPr lang="en-US" sz="3000" b="0" dirty="0"/>
              <a:t>Anemia</a:t>
            </a:r>
          </a:p>
          <a:p>
            <a:pPr>
              <a:spcBef>
                <a:spcPts val="0"/>
              </a:spcBef>
            </a:pPr>
            <a:r>
              <a:rPr lang="en-US" sz="3000" b="0" dirty="0"/>
              <a:t>Bladder dysfunction</a:t>
            </a:r>
          </a:p>
          <a:p>
            <a:pPr>
              <a:spcBef>
                <a:spcPts val="0"/>
              </a:spcBef>
            </a:pPr>
            <a:r>
              <a:rPr lang="en-US" sz="3000" b="0" dirty="0"/>
              <a:t>Infertility</a:t>
            </a:r>
          </a:p>
          <a:p>
            <a:pPr>
              <a:spcBef>
                <a:spcPts val="0"/>
              </a:spcBef>
            </a:pPr>
            <a:r>
              <a:rPr lang="en-US" sz="3000" b="0" dirty="0"/>
              <a:t>Recovery from miscarriage or abortion</a:t>
            </a:r>
          </a:p>
          <a:p>
            <a:pPr>
              <a:spcBef>
                <a:spcPts val="0"/>
              </a:spcBef>
            </a:pPr>
            <a:r>
              <a:rPr lang="en-US" sz="3000" b="0" dirty="0"/>
              <a:t>Prenatal or postpartum depression</a:t>
            </a:r>
          </a:p>
          <a:p>
            <a:pPr marL="0" indent="0">
              <a:buFontTx/>
              <a:buNone/>
            </a:pPr>
            <a:endParaRPr lang="en-US" b="0" kern="0" dirty="0"/>
          </a:p>
        </p:txBody>
      </p:sp>
    </p:spTree>
    <p:extLst>
      <p:ext uri="{BB962C8B-B14F-4D97-AF65-F5344CB8AC3E}">
        <p14:creationId xmlns:p14="http://schemas.microsoft.com/office/powerpoint/2010/main" val="37406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48481"/>
            <a:ext cx="8381999"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Requirements re: Pregnancy</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981200"/>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b="0" dirty="0"/>
              <a:t>Employee, student or legal representative must notify the District of the pregnancy</a:t>
            </a:r>
          </a:p>
          <a:p>
            <a:r>
              <a:rPr lang="en-US" b="0" dirty="0"/>
              <a:t>Modifications or accommodations</a:t>
            </a:r>
          </a:p>
          <a:p>
            <a:r>
              <a:rPr lang="en-US" b="0" dirty="0"/>
              <a:t>Student can inform Title IX coordinator (ex. student will be late because of doctor’s appointment)</a:t>
            </a:r>
          </a:p>
          <a:p>
            <a:pPr marL="0" indent="0">
              <a:buFontTx/>
              <a:buNone/>
            </a:pPr>
            <a:endParaRPr lang="en-US" b="0" kern="0" dirty="0"/>
          </a:p>
        </p:txBody>
      </p:sp>
    </p:spTree>
    <p:extLst>
      <p:ext uri="{BB962C8B-B14F-4D97-AF65-F5344CB8AC3E}">
        <p14:creationId xmlns:p14="http://schemas.microsoft.com/office/powerpoint/2010/main" val="134379177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0B70-0530-B472-710A-E38EC9844A13}"/>
              </a:ext>
            </a:extLst>
          </p:cNvPr>
          <p:cNvSpPr>
            <a:spLocks noGrp="1"/>
          </p:cNvSpPr>
          <p:nvPr>
            <p:ph type="title"/>
          </p:nvPr>
        </p:nvSpPr>
        <p:spPr>
          <a:xfrm>
            <a:off x="381000" y="381000"/>
            <a:ext cx="8534400" cy="685800"/>
          </a:xfrm>
        </p:spPr>
        <p:txBody>
          <a:bodyPr/>
          <a:lstStyle/>
          <a:p>
            <a:r>
              <a:rPr lang="en-US" sz="4000" b="1" dirty="0">
                <a:solidFill>
                  <a:srgbClr val="8E0000"/>
                </a:solidFill>
              </a:rPr>
              <a:t>In Short, It May Be Tix If</a:t>
            </a:r>
          </a:p>
        </p:txBody>
      </p:sp>
      <p:sp>
        <p:nvSpPr>
          <p:cNvPr id="3" name="Content Placeholder 2">
            <a:extLst>
              <a:ext uri="{FF2B5EF4-FFF2-40B4-BE49-F238E27FC236}">
                <a16:creationId xmlns:a16="http://schemas.microsoft.com/office/drawing/2014/main" id="{CA236F89-F18C-DFE3-E605-42D8336C3F98}"/>
              </a:ext>
            </a:extLst>
          </p:cNvPr>
          <p:cNvSpPr>
            <a:spLocks noGrp="1"/>
          </p:cNvSpPr>
          <p:nvPr>
            <p:ph idx="1"/>
          </p:nvPr>
        </p:nvSpPr>
        <p:spPr>
          <a:xfrm>
            <a:off x="609600" y="1295400"/>
            <a:ext cx="8153400" cy="5029200"/>
          </a:xfrm>
        </p:spPr>
        <p:txBody>
          <a:bodyPr/>
          <a:lstStyle/>
          <a:p>
            <a:pPr marL="0" indent="0">
              <a:spcBef>
                <a:spcPts val="0"/>
              </a:spcBef>
              <a:buNone/>
            </a:pPr>
            <a:r>
              <a:rPr lang="en-US" sz="3000" dirty="0"/>
              <a:t>Allegations involve </a:t>
            </a:r>
          </a:p>
          <a:p>
            <a:pPr lvl="1">
              <a:spcBef>
                <a:spcPts val="600"/>
              </a:spcBef>
            </a:pPr>
            <a:r>
              <a:rPr lang="en-US" dirty="0">
                <a:solidFill>
                  <a:srgbClr val="002060"/>
                </a:solidFill>
              </a:rPr>
              <a:t>Physical sexual activity or sexualized touching (caressing, massaging, etc.)</a:t>
            </a:r>
          </a:p>
          <a:p>
            <a:pPr lvl="1">
              <a:spcBef>
                <a:spcPts val="600"/>
              </a:spcBef>
            </a:pPr>
            <a:r>
              <a:rPr lang="en-US" dirty="0">
                <a:solidFill>
                  <a:srgbClr val="002060"/>
                </a:solidFill>
              </a:rPr>
              <a:t>Comments mentioning sex acts or relating to one’s sexual orientation, gender identity, certain appearances, or certain behaviors</a:t>
            </a:r>
          </a:p>
          <a:p>
            <a:pPr lvl="1">
              <a:spcBef>
                <a:spcPts val="600"/>
              </a:spcBef>
            </a:pPr>
            <a:r>
              <a:rPr lang="en-US" dirty="0">
                <a:solidFill>
                  <a:srgbClr val="002060"/>
                </a:solidFill>
              </a:rPr>
              <a:t>Touching or exposing intimate body parts (breasts, buttocks, crotch, or pubic area)</a:t>
            </a:r>
          </a:p>
          <a:p>
            <a:pPr lvl="1">
              <a:spcBef>
                <a:spcPts val="600"/>
              </a:spcBef>
            </a:pPr>
            <a:r>
              <a:rPr lang="en-US" dirty="0">
                <a:solidFill>
                  <a:srgbClr val="002060"/>
                </a:solidFill>
              </a:rPr>
              <a:t>Pregnancy/termination of pregnancy</a:t>
            </a:r>
          </a:p>
          <a:p>
            <a:pPr lvl="1">
              <a:spcBef>
                <a:spcPts val="600"/>
              </a:spcBef>
            </a:pPr>
            <a:r>
              <a:rPr lang="en-US" dirty="0">
                <a:solidFill>
                  <a:srgbClr val="002060"/>
                </a:solidFill>
              </a:rPr>
              <a:t>Parental status</a:t>
            </a:r>
          </a:p>
          <a:p>
            <a:pPr lvl="1"/>
            <a:endParaRPr lang="en-US" dirty="0">
              <a:solidFill>
                <a:srgbClr val="002060"/>
              </a:solidFill>
            </a:endParaRPr>
          </a:p>
          <a:p>
            <a:pPr marL="0" indent="0">
              <a:buNone/>
            </a:pPr>
            <a:endParaRPr lang="en-US" sz="2800" dirty="0"/>
          </a:p>
        </p:txBody>
      </p:sp>
    </p:spTree>
    <p:extLst>
      <p:ext uri="{BB962C8B-B14F-4D97-AF65-F5344CB8AC3E}">
        <p14:creationId xmlns:p14="http://schemas.microsoft.com/office/powerpoint/2010/main" val="35154447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8D9D659-9EBE-46EF-BD60-A43271ED83D7}"/>
              </a:ext>
            </a:extLst>
          </p:cNvPr>
          <p:cNvSpPr>
            <a:spLocks noGrp="1" noChangeArrowheads="1"/>
          </p:cNvSpPr>
          <p:nvPr>
            <p:ph type="title"/>
          </p:nvPr>
        </p:nvSpPr>
        <p:spPr>
          <a:xfrm>
            <a:off x="685800" y="533400"/>
            <a:ext cx="7772400" cy="884238"/>
          </a:xfrm>
        </p:spPr>
        <p:txBody>
          <a:bodyPr wrap="square" anchor="ctr">
            <a:normAutofit/>
          </a:bodyPr>
          <a:lstStyle/>
          <a:p>
            <a:r>
              <a:rPr lang="en-US" altLang="en-US" sz="4000" b="1" dirty="0"/>
              <a:t>Disclaimer</a:t>
            </a:r>
          </a:p>
        </p:txBody>
      </p:sp>
      <p:sp>
        <p:nvSpPr>
          <p:cNvPr id="5123" name="Content Placeholder 2">
            <a:extLst>
              <a:ext uri="{FF2B5EF4-FFF2-40B4-BE49-F238E27FC236}">
                <a16:creationId xmlns:a16="http://schemas.microsoft.com/office/drawing/2014/main" id="{EEDF6450-7077-4484-A02B-A8E5B5315181}"/>
              </a:ext>
            </a:extLst>
          </p:cNvPr>
          <p:cNvSpPr>
            <a:spLocks noGrp="1" noChangeArrowheads="1"/>
          </p:cNvSpPr>
          <p:nvPr>
            <p:ph sz="quarter" idx="13"/>
          </p:nvPr>
        </p:nvSpPr>
        <p:spPr>
          <a:xfrm>
            <a:off x="609600" y="1828800"/>
            <a:ext cx="8077200" cy="3962401"/>
          </a:xfrm>
        </p:spPr>
        <p:txBody>
          <a:bodyPr wrap="square" anchor="t">
            <a:normAutofit/>
          </a:bodyPr>
          <a:lstStyle/>
          <a:p>
            <a:pPr marL="0" indent="0">
              <a:buFontTx/>
              <a:buNone/>
            </a:pPr>
            <a:endParaRPr lang="en-US" altLang="en-US" dirty="0"/>
          </a:p>
          <a:p>
            <a:pPr marL="0" indent="0">
              <a:buFontTx/>
              <a:buNone/>
            </a:pPr>
            <a:r>
              <a:rPr lang="en-US" altLang="en-US" dirty="0"/>
              <a:t>The information provided in this document is for informative purposes only and should not be used in place of legal advice. </a:t>
            </a:r>
          </a:p>
          <a:p>
            <a:pPr marL="0" indent="0">
              <a:buFontTx/>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11F-DE38-98E2-A9F8-919ED1C91FD9}"/>
              </a:ext>
            </a:extLst>
          </p:cNvPr>
          <p:cNvSpPr>
            <a:spLocks noGrp="1"/>
          </p:cNvSpPr>
          <p:nvPr>
            <p:ph type="title"/>
          </p:nvPr>
        </p:nvSpPr>
        <p:spPr>
          <a:xfrm>
            <a:off x="533400" y="533400"/>
            <a:ext cx="8229600" cy="990600"/>
          </a:xfrm>
        </p:spPr>
        <p:txBody>
          <a:bodyPr/>
          <a:lstStyle/>
          <a:p>
            <a:r>
              <a:rPr lang="en-US" sz="4000" b="1" dirty="0">
                <a:solidFill>
                  <a:srgbClr val="8E0000"/>
                </a:solidFill>
              </a:rPr>
              <a:t>Who Can Be A Party </a:t>
            </a:r>
            <a:br>
              <a:rPr lang="en-US" sz="4000" b="1" dirty="0">
                <a:solidFill>
                  <a:srgbClr val="8E0000"/>
                </a:solidFill>
              </a:rPr>
            </a:br>
            <a:r>
              <a:rPr lang="en-US" sz="4000" b="1" dirty="0">
                <a:solidFill>
                  <a:srgbClr val="8E0000"/>
                </a:solidFill>
              </a:rPr>
              <a:t>To A Title IX Complaint?</a:t>
            </a:r>
          </a:p>
        </p:txBody>
      </p:sp>
      <p:sp>
        <p:nvSpPr>
          <p:cNvPr id="3" name="Content Placeholder 2">
            <a:extLst>
              <a:ext uri="{FF2B5EF4-FFF2-40B4-BE49-F238E27FC236}">
                <a16:creationId xmlns:a16="http://schemas.microsoft.com/office/drawing/2014/main" id="{9CF8B9D2-1368-B7E3-44BA-7BC7319E2B41}"/>
              </a:ext>
            </a:extLst>
          </p:cNvPr>
          <p:cNvSpPr>
            <a:spLocks noGrp="1"/>
          </p:cNvSpPr>
          <p:nvPr>
            <p:ph idx="1"/>
          </p:nvPr>
        </p:nvSpPr>
        <p:spPr>
          <a:xfrm>
            <a:off x="685800" y="1981200"/>
            <a:ext cx="8077200" cy="4038600"/>
          </a:xfrm>
        </p:spPr>
        <p:txBody>
          <a:bodyPr/>
          <a:lstStyle/>
          <a:p>
            <a:r>
              <a:rPr lang="en-US" dirty="0"/>
              <a:t>Student vs. Student</a:t>
            </a:r>
          </a:p>
          <a:p>
            <a:r>
              <a:rPr lang="en-US" dirty="0"/>
              <a:t>Student vs. Staff</a:t>
            </a:r>
          </a:p>
          <a:p>
            <a:r>
              <a:rPr lang="en-US" dirty="0"/>
              <a:t>Staff vs. Student</a:t>
            </a:r>
          </a:p>
          <a:p>
            <a:r>
              <a:rPr lang="en-US" dirty="0"/>
              <a:t>Staff vs. Staff</a:t>
            </a:r>
          </a:p>
          <a:p>
            <a:r>
              <a:rPr lang="en-US" dirty="0"/>
              <a:t>May be broader still under 2024 regs covering District “operations” (Board Member, Contractor, etc.)</a:t>
            </a:r>
          </a:p>
        </p:txBody>
      </p:sp>
    </p:spTree>
    <p:extLst>
      <p:ext uri="{BB962C8B-B14F-4D97-AF65-F5344CB8AC3E}">
        <p14:creationId xmlns:p14="http://schemas.microsoft.com/office/powerpoint/2010/main" val="4219822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E45D-A4F7-183B-5941-71239D9B41A0}"/>
              </a:ext>
            </a:extLst>
          </p:cNvPr>
          <p:cNvSpPr>
            <a:spLocks noGrp="1"/>
          </p:cNvSpPr>
          <p:nvPr>
            <p:ph type="title"/>
          </p:nvPr>
        </p:nvSpPr>
        <p:spPr>
          <a:xfrm>
            <a:off x="685800" y="533400"/>
            <a:ext cx="8001000" cy="914400"/>
          </a:xfrm>
        </p:spPr>
        <p:txBody>
          <a:bodyPr/>
          <a:lstStyle/>
          <a:p>
            <a:r>
              <a:rPr lang="en-US" sz="4000" b="1" dirty="0">
                <a:solidFill>
                  <a:srgbClr val="8E0000"/>
                </a:solidFill>
              </a:rPr>
              <a:t>Why Do We Care</a:t>
            </a:r>
            <a:br>
              <a:rPr lang="en-US" sz="4000" b="1" dirty="0">
                <a:solidFill>
                  <a:srgbClr val="8E0000"/>
                </a:solidFill>
              </a:rPr>
            </a:br>
            <a:r>
              <a:rPr lang="en-US" sz="4000" b="1" dirty="0">
                <a:solidFill>
                  <a:srgbClr val="8E0000"/>
                </a:solidFill>
              </a:rPr>
              <a:t>Whether TIX Applies?</a:t>
            </a:r>
          </a:p>
        </p:txBody>
      </p:sp>
      <p:sp>
        <p:nvSpPr>
          <p:cNvPr id="3" name="Content Placeholder 2">
            <a:extLst>
              <a:ext uri="{FF2B5EF4-FFF2-40B4-BE49-F238E27FC236}">
                <a16:creationId xmlns:a16="http://schemas.microsoft.com/office/drawing/2014/main" id="{8B1F66C0-CBEE-14FA-137B-37D0A4D72D3C}"/>
              </a:ext>
            </a:extLst>
          </p:cNvPr>
          <p:cNvSpPr>
            <a:spLocks noGrp="1"/>
          </p:cNvSpPr>
          <p:nvPr>
            <p:ph idx="1"/>
          </p:nvPr>
        </p:nvSpPr>
        <p:spPr>
          <a:xfrm>
            <a:off x="685800" y="1905000"/>
            <a:ext cx="8001000" cy="4114800"/>
          </a:xfrm>
        </p:spPr>
        <p:txBody>
          <a:bodyPr/>
          <a:lstStyle/>
          <a:p>
            <a:r>
              <a:rPr lang="en-US" dirty="0"/>
              <a:t>TIX protects vulnerable classes of persons</a:t>
            </a:r>
          </a:p>
          <a:p>
            <a:r>
              <a:rPr lang="en-US" dirty="0"/>
              <a:t>Possible OCR complaint </a:t>
            </a:r>
          </a:p>
          <a:p>
            <a:r>
              <a:rPr lang="en-US" dirty="0"/>
              <a:t>Potential District liability</a:t>
            </a:r>
          </a:p>
          <a:p>
            <a:r>
              <a:rPr lang="en-US" u="sng" dirty="0"/>
              <a:t>Following TIX procedures delays the typical discipline processes for students and staff</a:t>
            </a:r>
          </a:p>
        </p:txBody>
      </p:sp>
    </p:spTree>
    <p:extLst>
      <p:ext uri="{BB962C8B-B14F-4D97-AF65-F5344CB8AC3E}">
        <p14:creationId xmlns:p14="http://schemas.microsoft.com/office/powerpoint/2010/main" val="8682140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78C7-8972-9BA3-BB75-2AF1B003C2C0}"/>
              </a:ext>
            </a:extLst>
          </p:cNvPr>
          <p:cNvSpPr>
            <a:spLocks noGrp="1"/>
          </p:cNvSpPr>
          <p:nvPr>
            <p:ph type="title"/>
          </p:nvPr>
        </p:nvSpPr>
        <p:spPr>
          <a:xfrm>
            <a:off x="685800" y="457200"/>
            <a:ext cx="7772400" cy="960438"/>
          </a:xfrm>
        </p:spPr>
        <p:txBody>
          <a:bodyPr/>
          <a:lstStyle/>
          <a:p>
            <a:r>
              <a:rPr lang="en-US" sz="4000" b="1" dirty="0">
                <a:solidFill>
                  <a:srgbClr val="8E0000"/>
                </a:solidFill>
              </a:rPr>
              <a:t>District Liability: </a:t>
            </a:r>
            <a:br>
              <a:rPr lang="en-US" sz="4000" b="1" dirty="0">
                <a:solidFill>
                  <a:srgbClr val="8E0000"/>
                </a:solidFill>
              </a:rPr>
            </a:br>
            <a:r>
              <a:rPr lang="en-US" sz="4000" b="1" dirty="0">
                <a:solidFill>
                  <a:srgbClr val="8E0000"/>
                </a:solidFill>
              </a:rPr>
              <a:t>2020 Regulations</a:t>
            </a:r>
          </a:p>
        </p:txBody>
      </p:sp>
      <p:sp>
        <p:nvSpPr>
          <p:cNvPr id="3" name="Content Placeholder 2">
            <a:extLst>
              <a:ext uri="{FF2B5EF4-FFF2-40B4-BE49-F238E27FC236}">
                <a16:creationId xmlns:a16="http://schemas.microsoft.com/office/drawing/2014/main" id="{35BF8CD7-A0C3-2E25-E8F4-214076280C7B}"/>
              </a:ext>
            </a:extLst>
          </p:cNvPr>
          <p:cNvSpPr>
            <a:spLocks noGrp="1"/>
          </p:cNvSpPr>
          <p:nvPr>
            <p:ph idx="1"/>
          </p:nvPr>
        </p:nvSpPr>
        <p:spPr>
          <a:xfrm>
            <a:off x="685800" y="2057400"/>
            <a:ext cx="7772400" cy="3962400"/>
          </a:xfrm>
        </p:spPr>
        <p:txBody>
          <a:bodyPr/>
          <a:lstStyle/>
          <a:p>
            <a:pPr marL="0" indent="0">
              <a:buNone/>
            </a:pPr>
            <a:r>
              <a:rPr lang="en-US" dirty="0"/>
              <a:t>2020 regulations:</a:t>
            </a:r>
          </a:p>
          <a:p>
            <a:pPr marL="0" indent="0">
              <a:buNone/>
            </a:pPr>
            <a:r>
              <a:rPr lang="en-US" dirty="0"/>
              <a:t>A school will violate Title IX where it has </a:t>
            </a:r>
            <a:r>
              <a:rPr lang="en-US" i="1" dirty="0"/>
              <a:t>actual knowledge </a:t>
            </a:r>
            <a:r>
              <a:rPr lang="en-US" dirty="0"/>
              <a:t>of an allegation of sexual harassment experienced by </a:t>
            </a:r>
            <a:r>
              <a:rPr lang="en-US" i="1" dirty="0"/>
              <a:t>an individual in the educational program</a:t>
            </a:r>
            <a:r>
              <a:rPr lang="en-US" dirty="0"/>
              <a:t> and the school acts with </a:t>
            </a:r>
            <a:r>
              <a:rPr lang="en-US" i="1" dirty="0"/>
              <a:t>deliberate indifference </a:t>
            </a:r>
            <a:r>
              <a:rPr lang="en-US" dirty="0"/>
              <a:t>to that notice.</a:t>
            </a:r>
            <a:endParaRPr lang="en-US" i="1" dirty="0"/>
          </a:p>
        </p:txBody>
      </p:sp>
    </p:spTree>
    <p:extLst>
      <p:ext uri="{BB962C8B-B14F-4D97-AF65-F5344CB8AC3E}">
        <p14:creationId xmlns:p14="http://schemas.microsoft.com/office/powerpoint/2010/main" val="366040026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C356-A9AA-C73A-29B5-853E1E3BFD82}"/>
              </a:ext>
            </a:extLst>
          </p:cNvPr>
          <p:cNvSpPr>
            <a:spLocks noGrp="1"/>
          </p:cNvSpPr>
          <p:nvPr>
            <p:ph type="title"/>
          </p:nvPr>
        </p:nvSpPr>
        <p:spPr/>
        <p:txBody>
          <a:bodyPr/>
          <a:lstStyle/>
          <a:p>
            <a:r>
              <a:rPr lang="en-US" sz="4000" b="1" dirty="0">
                <a:solidFill>
                  <a:srgbClr val="8E0000"/>
                </a:solidFill>
              </a:rPr>
              <a:t>Actual Knowledge </a:t>
            </a:r>
            <a:br>
              <a:rPr lang="en-US" sz="4000" b="1" dirty="0">
                <a:solidFill>
                  <a:srgbClr val="8E0000"/>
                </a:solidFill>
              </a:rPr>
            </a:br>
            <a:r>
              <a:rPr lang="en-US" sz="4000" b="1" dirty="0">
                <a:solidFill>
                  <a:srgbClr val="8E0000"/>
                </a:solidFill>
              </a:rPr>
              <a:t>(2020 regs)</a:t>
            </a:r>
          </a:p>
        </p:txBody>
      </p:sp>
      <p:sp>
        <p:nvSpPr>
          <p:cNvPr id="3" name="Content Placeholder 2">
            <a:extLst>
              <a:ext uri="{FF2B5EF4-FFF2-40B4-BE49-F238E27FC236}">
                <a16:creationId xmlns:a16="http://schemas.microsoft.com/office/drawing/2014/main" id="{21097F3E-D30F-F179-1F00-99F3B827E32D}"/>
              </a:ext>
            </a:extLst>
          </p:cNvPr>
          <p:cNvSpPr>
            <a:spLocks noGrp="1"/>
          </p:cNvSpPr>
          <p:nvPr>
            <p:ph idx="1"/>
          </p:nvPr>
        </p:nvSpPr>
        <p:spPr>
          <a:xfrm>
            <a:off x="676656" y="2209800"/>
            <a:ext cx="7772400" cy="3962400"/>
          </a:xfrm>
        </p:spPr>
        <p:txBody>
          <a:bodyPr/>
          <a:lstStyle/>
          <a:p>
            <a:pPr marL="0" indent="0">
              <a:buNone/>
            </a:pPr>
            <a:r>
              <a:rPr lang="en-US" dirty="0"/>
              <a:t>Whenever any employee has </a:t>
            </a:r>
            <a:r>
              <a:rPr lang="en-US" u="sng" dirty="0"/>
              <a:t>notice</a:t>
            </a:r>
            <a:r>
              <a:rPr lang="en-US" dirty="0"/>
              <a:t> that sexual harassment might have occurred, the school’s response obligation is triggered.</a:t>
            </a:r>
          </a:p>
          <a:p>
            <a:r>
              <a:rPr lang="en-US" dirty="0"/>
              <a:t>Notice of conduct that would meet the definition if true</a:t>
            </a:r>
          </a:p>
        </p:txBody>
      </p:sp>
    </p:spTree>
    <p:extLst>
      <p:ext uri="{BB962C8B-B14F-4D97-AF65-F5344CB8AC3E}">
        <p14:creationId xmlns:p14="http://schemas.microsoft.com/office/powerpoint/2010/main" val="393140912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DD17-817C-5D63-E15A-72F9D58B1D18}"/>
              </a:ext>
            </a:extLst>
          </p:cNvPr>
          <p:cNvSpPr>
            <a:spLocks noGrp="1"/>
          </p:cNvSpPr>
          <p:nvPr>
            <p:ph type="title"/>
          </p:nvPr>
        </p:nvSpPr>
        <p:spPr>
          <a:xfrm>
            <a:off x="685800" y="533400"/>
            <a:ext cx="7772400" cy="990600"/>
          </a:xfrm>
        </p:spPr>
        <p:txBody>
          <a:bodyPr/>
          <a:lstStyle/>
          <a:p>
            <a:r>
              <a:rPr lang="en-US" sz="4000" b="1" dirty="0">
                <a:solidFill>
                  <a:srgbClr val="8E0000"/>
                </a:solidFill>
              </a:rPr>
              <a:t>Liability for Deliberate Indifference (2020 regs)</a:t>
            </a:r>
          </a:p>
        </p:txBody>
      </p:sp>
      <p:sp>
        <p:nvSpPr>
          <p:cNvPr id="3" name="Content Placeholder 2">
            <a:extLst>
              <a:ext uri="{FF2B5EF4-FFF2-40B4-BE49-F238E27FC236}">
                <a16:creationId xmlns:a16="http://schemas.microsoft.com/office/drawing/2014/main" id="{6DC7EF04-9866-D044-B92F-220C5B6E721C}"/>
              </a:ext>
            </a:extLst>
          </p:cNvPr>
          <p:cNvSpPr>
            <a:spLocks noGrp="1"/>
          </p:cNvSpPr>
          <p:nvPr>
            <p:ph idx="1"/>
          </p:nvPr>
        </p:nvSpPr>
        <p:spPr>
          <a:xfrm>
            <a:off x="685800" y="2209800"/>
            <a:ext cx="7924800" cy="3352800"/>
          </a:xfrm>
        </p:spPr>
        <p:txBody>
          <a:bodyPr/>
          <a:lstStyle/>
          <a:p>
            <a:pPr marL="0" indent="0">
              <a:buNone/>
            </a:pPr>
            <a:r>
              <a:rPr lang="en-US" dirty="0"/>
              <a:t>A response to notice of sexual harassment that is clearly unreasonable in light of the known circumstances will subject the District to liability under Title IX (i.e. the District can be found to be acting “deliberately indifferent”)</a:t>
            </a:r>
          </a:p>
        </p:txBody>
      </p:sp>
    </p:spTree>
    <p:extLst>
      <p:ext uri="{BB962C8B-B14F-4D97-AF65-F5344CB8AC3E}">
        <p14:creationId xmlns:p14="http://schemas.microsoft.com/office/powerpoint/2010/main" val="167900119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78C7-8972-9BA3-BB75-2AF1B003C2C0}"/>
              </a:ext>
            </a:extLst>
          </p:cNvPr>
          <p:cNvSpPr>
            <a:spLocks noGrp="1"/>
          </p:cNvSpPr>
          <p:nvPr>
            <p:ph type="title"/>
          </p:nvPr>
        </p:nvSpPr>
        <p:spPr>
          <a:xfrm>
            <a:off x="685800" y="533400"/>
            <a:ext cx="7772400" cy="884238"/>
          </a:xfrm>
        </p:spPr>
        <p:txBody>
          <a:bodyPr/>
          <a:lstStyle/>
          <a:p>
            <a:r>
              <a:rPr lang="en-US" sz="4000" b="1" dirty="0">
                <a:solidFill>
                  <a:srgbClr val="8E0000"/>
                </a:solidFill>
              </a:rPr>
              <a:t>District Liability/Affirmative Duties (2024 Regs)</a:t>
            </a:r>
          </a:p>
        </p:txBody>
      </p:sp>
      <p:sp>
        <p:nvSpPr>
          <p:cNvPr id="3" name="Content Placeholder 2">
            <a:extLst>
              <a:ext uri="{FF2B5EF4-FFF2-40B4-BE49-F238E27FC236}">
                <a16:creationId xmlns:a16="http://schemas.microsoft.com/office/drawing/2014/main" id="{35BF8CD7-A0C3-2E25-E8F4-214076280C7B}"/>
              </a:ext>
            </a:extLst>
          </p:cNvPr>
          <p:cNvSpPr>
            <a:spLocks noGrp="1"/>
          </p:cNvSpPr>
          <p:nvPr>
            <p:ph idx="1"/>
          </p:nvPr>
        </p:nvSpPr>
        <p:spPr>
          <a:xfrm>
            <a:off x="609600" y="1828800"/>
            <a:ext cx="8001000" cy="4495800"/>
          </a:xfrm>
        </p:spPr>
        <p:txBody>
          <a:bodyPr/>
          <a:lstStyle/>
          <a:p>
            <a:r>
              <a:rPr lang="en-US" sz="2800" b="0" dirty="0"/>
              <a:t>Respond </a:t>
            </a:r>
            <a:r>
              <a:rPr lang="en-US" sz="2800" b="0" u="sng" dirty="0"/>
              <a:t>promptly and effectively </a:t>
            </a:r>
            <a:r>
              <a:rPr lang="en-US" sz="2800" b="0" dirty="0"/>
              <a:t>(vs. not act with “deliberate indifference” under prior regulations) when school has notice of conduct</a:t>
            </a:r>
            <a:endParaRPr lang="en-US" sz="2800" b="0" u="sng" dirty="0"/>
          </a:p>
          <a:p>
            <a:r>
              <a:rPr lang="en-US" sz="2800" b="0" dirty="0"/>
              <a:t>Proactively address sex discrimination in the program or activity</a:t>
            </a:r>
          </a:p>
          <a:p>
            <a:r>
              <a:rPr lang="en-US" sz="2800" b="0" dirty="0"/>
              <a:t>Monitor for barriers to reporting conduct that may “reasonably” constitute sex discrimination AND take reasonably calculated steps to address</a:t>
            </a:r>
          </a:p>
          <a:p>
            <a:endParaRPr lang="en-US" sz="3200" b="0" dirty="0"/>
          </a:p>
          <a:p>
            <a:endParaRPr lang="en-US" sz="3200" b="0" dirty="0"/>
          </a:p>
        </p:txBody>
      </p:sp>
    </p:spTree>
    <p:extLst>
      <p:ext uri="{BB962C8B-B14F-4D97-AF65-F5344CB8AC3E}">
        <p14:creationId xmlns:p14="http://schemas.microsoft.com/office/powerpoint/2010/main" val="257456546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E36D-8760-FDAE-91AF-186BA0692EAB}"/>
              </a:ext>
            </a:extLst>
          </p:cNvPr>
          <p:cNvSpPr>
            <a:spLocks noGrp="1"/>
          </p:cNvSpPr>
          <p:nvPr>
            <p:ph type="title"/>
          </p:nvPr>
        </p:nvSpPr>
        <p:spPr>
          <a:xfrm>
            <a:off x="381000" y="533400"/>
            <a:ext cx="8458200" cy="884238"/>
          </a:xfrm>
        </p:spPr>
        <p:txBody>
          <a:bodyPr/>
          <a:lstStyle/>
          <a:p>
            <a:r>
              <a:rPr lang="en-US" sz="4000" b="1" dirty="0">
                <a:solidFill>
                  <a:srgbClr val="8E0000"/>
                </a:solidFill>
              </a:rPr>
              <a:t>Education Program or Activity</a:t>
            </a:r>
            <a:br>
              <a:rPr lang="en-US" sz="4000" b="1" dirty="0">
                <a:solidFill>
                  <a:srgbClr val="8E0000"/>
                </a:solidFill>
              </a:rPr>
            </a:br>
            <a:r>
              <a:rPr lang="en-US" sz="4000" b="1" dirty="0">
                <a:solidFill>
                  <a:srgbClr val="8E0000"/>
                </a:solidFill>
              </a:rPr>
              <a:t>(2020 Regs)</a:t>
            </a:r>
          </a:p>
        </p:txBody>
      </p:sp>
      <p:sp>
        <p:nvSpPr>
          <p:cNvPr id="3" name="Content Placeholder 2">
            <a:extLst>
              <a:ext uri="{FF2B5EF4-FFF2-40B4-BE49-F238E27FC236}">
                <a16:creationId xmlns:a16="http://schemas.microsoft.com/office/drawing/2014/main" id="{CDD3E46D-54B2-0DB7-7503-4692BE6297A6}"/>
              </a:ext>
            </a:extLst>
          </p:cNvPr>
          <p:cNvSpPr>
            <a:spLocks noGrp="1"/>
          </p:cNvSpPr>
          <p:nvPr>
            <p:ph idx="1"/>
          </p:nvPr>
        </p:nvSpPr>
        <p:spPr>
          <a:xfrm>
            <a:off x="609600" y="2133600"/>
            <a:ext cx="8077200" cy="3962400"/>
          </a:xfrm>
        </p:spPr>
        <p:txBody>
          <a:bodyPr/>
          <a:lstStyle/>
          <a:p>
            <a:r>
              <a:rPr lang="en-US" dirty="0"/>
              <a:t>Any location, event, or circumstance over which the school exhibits substantial control over both the alleged harasser and the context in which the harassment occurred.</a:t>
            </a:r>
          </a:p>
          <a:p>
            <a:r>
              <a:rPr lang="en-US" dirty="0"/>
              <a:t>Does not include conduct that occurred outside of the U.S.</a:t>
            </a:r>
          </a:p>
        </p:txBody>
      </p:sp>
    </p:spTree>
    <p:extLst>
      <p:ext uri="{BB962C8B-B14F-4D97-AF65-F5344CB8AC3E}">
        <p14:creationId xmlns:p14="http://schemas.microsoft.com/office/powerpoint/2010/main" val="390727138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E36D-8760-FDAE-91AF-186BA0692EAB}"/>
              </a:ext>
            </a:extLst>
          </p:cNvPr>
          <p:cNvSpPr>
            <a:spLocks noGrp="1"/>
          </p:cNvSpPr>
          <p:nvPr>
            <p:ph type="title"/>
          </p:nvPr>
        </p:nvSpPr>
        <p:spPr>
          <a:xfrm>
            <a:off x="685800" y="533400"/>
            <a:ext cx="8229600" cy="884238"/>
          </a:xfrm>
        </p:spPr>
        <p:txBody>
          <a:bodyPr/>
          <a:lstStyle/>
          <a:p>
            <a:r>
              <a:rPr lang="en-US" sz="4000" b="1" dirty="0">
                <a:solidFill>
                  <a:srgbClr val="8E0000"/>
                </a:solidFill>
              </a:rPr>
              <a:t>Education Program or Activity</a:t>
            </a:r>
            <a:br>
              <a:rPr lang="en-US" sz="4000" b="1" dirty="0">
                <a:solidFill>
                  <a:srgbClr val="8E0000"/>
                </a:solidFill>
              </a:rPr>
            </a:br>
            <a:r>
              <a:rPr lang="en-US" sz="4000" b="1" dirty="0">
                <a:solidFill>
                  <a:srgbClr val="8E0000"/>
                </a:solidFill>
              </a:rPr>
              <a:t>(2024 Regs)</a:t>
            </a:r>
          </a:p>
        </p:txBody>
      </p:sp>
      <p:sp>
        <p:nvSpPr>
          <p:cNvPr id="3" name="Content Placeholder 2">
            <a:extLst>
              <a:ext uri="{FF2B5EF4-FFF2-40B4-BE49-F238E27FC236}">
                <a16:creationId xmlns:a16="http://schemas.microsoft.com/office/drawing/2014/main" id="{CDD3E46D-54B2-0DB7-7503-4692BE6297A6}"/>
              </a:ext>
            </a:extLst>
          </p:cNvPr>
          <p:cNvSpPr>
            <a:spLocks noGrp="1"/>
          </p:cNvSpPr>
          <p:nvPr>
            <p:ph idx="1"/>
          </p:nvPr>
        </p:nvSpPr>
        <p:spPr>
          <a:xfrm>
            <a:off x="609600" y="2209800"/>
            <a:ext cx="8077200" cy="3657600"/>
          </a:xfrm>
        </p:spPr>
        <p:txBody>
          <a:bodyPr/>
          <a:lstStyle/>
          <a:p>
            <a:r>
              <a:rPr lang="en-US" sz="3200" b="0" dirty="0"/>
              <a:t>Includes all the </a:t>
            </a:r>
            <a:r>
              <a:rPr lang="en-US" sz="3200" b="0" u="sng" dirty="0"/>
              <a:t>operations</a:t>
            </a:r>
            <a:r>
              <a:rPr lang="en-US" sz="3200" b="0" dirty="0"/>
              <a:t> of the District regardless of where they are located - even outside the U.S.</a:t>
            </a:r>
          </a:p>
          <a:p>
            <a:r>
              <a:rPr lang="en-US" sz="3200" b="0" dirty="0"/>
              <a:t>No longer requires “control” by District</a:t>
            </a:r>
          </a:p>
        </p:txBody>
      </p:sp>
    </p:spTree>
    <p:extLst>
      <p:ext uri="{BB962C8B-B14F-4D97-AF65-F5344CB8AC3E}">
        <p14:creationId xmlns:p14="http://schemas.microsoft.com/office/powerpoint/2010/main" val="44535473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A586F-2A23-0803-8AAB-0F5E9D1681B6}"/>
              </a:ext>
            </a:extLst>
          </p:cNvPr>
          <p:cNvSpPr>
            <a:spLocks noGrp="1"/>
          </p:cNvSpPr>
          <p:nvPr>
            <p:ph idx="1"/>
          </p:nvPr>
        </p:nvSpPr>
        <p:spPr>
          <a:xfrm>
            <a:off x="685800" y="1828800"/>
            <a:ext cx="8001000" cy="4343400"/>
          </a:xfrm>
        </p:spPr>
        <p:txBody>
          <a:bodyPr/>
          <a:lstStyle/>
          <a:p>
            <a:pPr lvl="1">
              <a:spcBef>
                <a:spcPts val="400"/>
              </a:spcBef>
            </a:pPr>
            <a:r>
              <a:rPr lang="en-US" b="0" i="0" dirty="0">
                <a:solidFill>
                  <a:srgbClr val="002060"/>
                </a:solidFill>
                <a:effectLst/>
                <a:latin typeface="Helvetica Neue"/>
              </a:rPr>
              <a:t>Pregnancy discrimination</a:t>
            </a:r>
          </a:p>
          <a:p>
            <a:pPr lvl="1">
              <a:spcBef>
                <a:spcPts val="400"/>
              </a:spcBef>
            </a:pPr>
            <a:r>
              <a:rPr lang="en-US" b="0" i="0" dirty="0">
                <a:solidFill>
                  <a:srgbClr val="002060"/>
                </a:solidFill>
                <a:effectLst/>
                <a:latin typeface="Helvetica Neue"/>
              </a:rPr>
              <a:t>Unequal athletic opportunities  </a:t>
            </a:r>
          </a:p>
          <a:p>
            <a:pPr lvl="1">
              <a:spcBef>
                <a:spcPts val="400"/>
              </a:spcBef>
            </a:pPr>
            <a:r>
              <a:rPr lang="en-US" b="0" i="0" dirty="0">
                <a:solidFill>
                  <a:srgbClr val="002060"/>
                </a:solidFill>
                <a:effectLst/>
                <a:latin typeface="Helvetica Neue"/>
              </a:rPr>
              <a:t>Sex-based discrimination in STEM courses and programs </a:t>
            </a:r>
          </a:p>
          <a:p>
            <a:pPr lvl="1">
              <a:spcBef>
                <a:spcPts val="400"/>
              </a:spcBef>
            </a:pPr>
            <a:r>
              <a:rPr lang="en-US" b="0" i="0" dirty="0">
                <a:solidFill>
                  <a:srgbClr val="002060"/>
                </a:solidFill>
                <a:effectLst/>
                <a:latin typeface="Helvetica Neue"/>
              </a:rPr>
              <a:t>Discriminatory application or enforcement of dress code policies </a:t>
            </a:r>
          </a:p>
          <a:p>
            <a:pPr lvl="1">
              <a:spcBef>
                <a:spcPts val="400"/>
              </a:spcBef>
            </a:pPr>
            <a:r>
              <a:rPr lang="en-US" b="0" i="0" dirty="0">
                <a:solidFill>
                  <a:srgbClr val="002060"/>
                </a:solidFill>
                <a:effectLst/>
                <a:latin typeface="Helvetica Neue"/>
              </a:rPr>
              <a:t>Sex-based harassment</a:t>
            </a:r>
          </a:p>
          <a:p>
            <a:pPr lvl="1">
              <a:spcBef>
                <a:spcPts val="400"/>
              </a:spcBef>
            </a:pPr>
            <a:r>
              <a:rPr lang="en-US" b="0" i="0" dirty="0">
                <a:solidFill>
                  <a:srgbClr val="002060"/>
                </a:solidFill>
                <a:effectLst/>
                <a:latin typeface="Helvetica Neue"/>
              </a:rPr>
              <a:t>Sexual violence </a:t>
            </a:r>
          </a:p>
          <a:p>
            <a:pPr lvl="1">
              <a:spcBef>
                <a:spcPts val="400"/>
              </a:spcBef>
            </a:pPr>
            <a:r>
              <a:rPr lang="en-US" b="0" i="0" dirty="0">
                <a:solidFill>
                  <a:srgbClr val="002060"/>
                </a:solidFill>
                <a:effectLst/>
                <a:latin typeface="Helvetica Neue"/>
              </a:rPr>
              <a:t>Retaliation</a:t>
            </a:r>
            <a:endParaRPr lang="en-US" dirty="0">
              <a:solidFill>
                <a:srgbClr val="002060"/>
              </a:solidFill>
            </a:endParaRPr>
          </a:p>
        </p:txBody>
      </p:sp>
      <p:sp>
        <p:nvSpPr>
          <p:cNvPr id="4" name="Title 3">
            <a:extLst>
              <a:ext uri="{FF2B5EF4-FFF2-40B4-BE49-F238E27FC236}">
                <a16:creationId xmlns:a16="http://schemas.microsoft.com/office/drawing/2014/main" id="{F73F716F-E1D2-2D16-A985-E12A44274604}"/>
              </a:ext>
            </a:extLst>
          </p:cNvPr>
          <p:cNvSpPr>
            <a:spLocks noGrp="1"/>
          </p:cNvSpPr>
          <p:nvPr>
            <p:ph type="title"/>
          </p:nvPr>
        </p:nvSpPr>
        <p:spPr>
          <a:xfrm>
            <a:off x="685800" y="533400"/>
            <a:ext cx="7924800" cy="1066800"/>
          </a:xfrm>
        </p:spPr>
        <p:txBody>
          <a:bodyPr/>
          <a:lstStyle/>
          <a:p>
            <a:r>
              <a:rPr lang="en-US" sz="4000" b="1" dirty="0">
                <a:solidFill>
                  <a:srgbClr val="8E0000"/>
                </a:solidFill>
              </a:rPr>
              <a:t>DOE: Sex Discrimination</a:t>
            </a:r>
            <a:br>
              <a:rPr lang="en-US" sz="4000" b="1" dirty="0">
                <a:solidFill>
                  <a:srgbClr val="8E0000"/>
                </a:solidFill>
              </a:rPr>
            </a:br>
            <a:r>
              <a:rPr lang="en-US" sz="4000" b="1" dirty="0">
                <a:solidFill>
                  <a:srgbClr val="8E0000"/>
                </a:solidFill>
              </a:rPr>
              <a:t>(2024 Regs)</a:t>
            </a:r>
          </a:p>
        </p:txBody>
      </p:sp>
    </p:spTree>
    <p:extLst>
      <p:ext uri="{BB962C8B-B14F-4D97-AF65-F5344CB8AC3E}">
        <p14:creationId xmlns:p14="http://schemas.microsoft.com/office/powerpoint/2010/main" val="373349401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B16-2A49-5653-D180-469330C0C304}"/>
              </a:ext>
            </a:extLst>
          </p:cNvPr>
          <p:cNvSpPr>
            <a:spLocks noGrp="1"/>
          </p:cNvSpPr>
          <p:nvPr>
            <p:ph type="title"/>
          </p:nvPr>
        </p:nvSpPr>
        <p:spPr>
          <a:xfrm>
            <a:off x="685800" y="533400"/>
            <a:ext cx="7772400" cy="1066800"/>
          </a:xfrm>
        </p:spPr>
        <p:txBody>
          <a:bodyPr/>
          <a:lstStyle/>
          <a:p>
            <a:r>
              <a:rPr lang="en-US" sz="4000" b="1" dirty="0">
                <a:solidFill>
                  <a:srgbClr val="8E0000"/>
                </a:solidFill>
              </a:rPr>
              <a:t>Title IX Sexual Harassment or Sexual Violence</a:t>
            </a:r>
          </a:p>
        </p:txBody>
      </p:sp>
      <p:sp>
        <p:nvSpPr>
          <p:cNvPr id="3" name="Content Placeholder 2">
            <a:extLst>
              <a:ext uri="{FF2B5EF4-FFF2-40B4-BE49-F238E27FC236}">
                <a16:creationId xmlns:a16="http://schemas.microsoft.com/office/drawing/2014/main" id="{7EED8120-A645-927F-F4BF-AFD61EC21A89}"/>
              </a:ext>
            </a:extLst>
          </p:cNvPr>
          <p:cNvSpPr>
            <a:spLocks noGrp="1"/>
          </p:cNvSpPr>
          <p:nvPr>
            <p:ph idx="1"/>
          </p:nvPr>
        </p:nvSpPr>
        <p:spPr>
          <a:xfrm>
            <a:off x="685800" y="1828800"/>
            <a:ext cx="8153400" cy="5029200"/>
          </a:xfrm>
        </p:spPr>
        <p:txBody>
          <a:bodyPr/>
          <a:lstStyle/>
          <a:p>
            <a:pPr>
              <a:spcBef>
                <a:spcPts val="600"/>
              </a:spcBef>
            </a:pPr>
            <a:r>
              <a:rPr lang="en-US" altLang="en-US" dirty="0"/>
              <a:t>3 Types</a:t>
            </a:r>
          </a:p>
          <a:p>
            <a:pPr>
              <a:spcBef>
                <a:spcPts val="600"/>
              </a:spcBef>
            </a:pPr>
            <a:r>
              <a:rPr lang="en-US" altLang="en-US" dirty="0"/>
              <a:t>All three require: </a:t>
            </a:r>
          </a:p>
          <a:p>
            <a:pPr marL="0" indent="0" algn="ctr">
              <a:spcBef>
                <a:spcPts val="600"/>
              </a:spcBef>
              <a:buFontTx/>
              <a:buNone/>
            </a:pPr>
            <a:r>
              <a:rPr lang="en-US" altLang="en-US" b="1" dirty="0"/>
              <a:t>Unwelcome sexual conduct</a:t>
            </a:r>
          </a:p>
          <a:p>
            <a:pPr marL="0" indent="0" algn="ctr">
              <a:spcBef>
                <a:spcPts val="600"/>
              </a:spcBef>
              <a:buFontTx/>
              <a:buNone/>
            </a:pPr>
            <a:r>
              <a:rPr lang="en-US" altLang="en-US" b="1" dirty="0"/>
              <a:t>(no consent)</a:t>
            </a:r>
          </a:p>
          <a:p>
            <a:pPr marL="0" indent="0" algn="ctr">
              <a:spcBef>
                <a:spcPts val="600"/>
              </a:spcBef>
              <a:buFontTx/>
              <a:buNone/>
            </a:pPr>
            <a:r>
              <a:rPr lang="en-US" altLang="en-US" sz="4000" b="1" dirty="0"/>
              <a:t>+</a:t>
            </a:r>
          </a:p>
          <a:p>
            <a:pPr marL="0" indent="0" algn="ctr">
              <a:spcBef>
                <a:spcPts val="600"/>
              </a:spcBef>
              <a:buFontTx/>
              <a:buNone/>
            </a:pPr>
            <a:r>
              <a:rPr lang="en-US" altLang="en-US" b="1" dirty="0"/>
              <a:t>Conduct effectively denies (or limits) a person’s equal access to educational activity</a:t>
            </a:r>
          </a:p>
          <a:p>
            <a:endParaRPr lang="en-US" dirty="0"/>
          </a:p>
        </p:txBody>
      </p:sp>
    </p:spTree>
    <p:extLst>
      <p:ext uri="{BB962C8B-B14F-4D97-AF65-F5344CB8AC3E}">
        <p14:creationId xmlns:p14="http://schemas.microsoft.com/office/powerpoint/2010/main" val="135110010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6209-5CA7-94D5-1070-212FD0A80822}"/>
              </a:ext>
            </a:extLst>
          </p:cNvPr>
          <p:cNvSpPr>
            <a:spLocks noGrp="1"/>
          </p:cNvSpPr>
          <p:nvPr>
            <p:ph type="title"/>
          </p:nvPr>
        </p:nvSpPr>
        <p:spPr/>
        <p:txBody>
          <a:bodyPr/>
          <a:lstStyle/>
          <a:p>
            <a:r>
              <a:rPr lang="en-US" sz="4000" b="1" dirty="0">
                <a:solidFill>
                  <a:srgbClr val="8E0000"/>
                </a:solidFill>
              </a:rPr>
              <a:t>Introductions</a:t>
            </a:r>
          </a:p>
        </p:txBody>
      </p:sp>
      <p:sp>
        <p:nvSpPr>
          <p:cNvPr id="3" name="Content Placeholder 2">
            <a:extLst>
              <a:ext uri="{FF2B5EF4-FFF2-40B4-BE49-F238E27FC236}">
                <a16:creationId xmlns:a16="http://schemas.microsoft.com/office/drawing/2014/main" id="{46684B0C-53C7-2575-89E4-5B308B43C2BC}"/>
              </a:ext>
            </a:extLst>
          </p:cNvPr>
          <p:cNvSpPr>
            <a:spLocks noGrp="1"/>
          </p:cNvSpPr>
          <p:nvPr>
            <p:ph idx="1"/>
          </p:nvPr>
        </p:nvSpPr>
        <p:spPr>
          <a:xfrm>
            <a:off x="685800" y="2057400"/>
            <a:ext cx="7772400" cy="3505200"/>
          </a:xfrm>
        </p:spPr>
        <p:txBody>
          <a:bodyPr/>
          <a:lstStyle/>
          <a:p>
            <a:r>
              <a:rPr lang="en-US" sz="3600" dirty="0"/>
              <a:t>Presenters</a:t>
            </a:r>
          </a:p>
          <a:p>
            <a:r>
              <a:rPr lang="en-US" sz="3600" dirty="0"/>
              <a:t>Table</a:t>
            </a:r>
          </a:p>
        </p:txBody>
      </p:sp>
    </p:spTree>
    <p:extLst>
      <p:ext uri="{BB962C8B-B14F-4D97-AF65-F5344CB8AC3E}">
        <p14:creationId xmlns:p14="http://schemas.microsoft.com/office/powerpoint/2010/main" val="147302378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1A17-4212-EEE7-FE0B-8B134941CCEB}"/>
              </a:ext>
            </a:extLst>
          </p:cNvPr>
          <p:cNvSpPr>
            <a:spLocks noGrp="1"/>
          </p:cNvSpPr>
          <p:nvPr>
            <p:ph type="title"/>
          </p:nvPr>
        </p:nvSpPr>
        <p:spPr>
          <a:xfrm>
            <a:off x="685800" y="533400"/>
            <a:ext cx="8077200" cy="1143000"/>
          </a:xfrm>
        </p:spPr>
        <p:txBody>
          <a:bodyPr/>
          <a:lstStyle/>
          <a:p>
            <a:r>
              <a:rPr lang="en-US" sz="4000" b="1" dirty="0">
                <a:solidFill>
                  <a:srgbClr val="8E0000"/>
                </a:solidFill>
              </a:rPr>
              <a:t>Examples of Denial or Limitation to Educational Activity</a:t>
            </a:r>
          </a:p>
        </p:txBody>
      </p:sp>
      <p:sp>
        <p:nvSpPr>
          <p:cNvPr id="3" name="Content Placeholder 2">
            <a:extLst>
              <a:ext uri="{FF2B5EF4-FFF2-40B4-BE49-F238E27FC236}">
                <a16:creationId xmlns:a16="http://schemas.microsoft.com/office/drawing/2014/main" id="{29CCB601-CE3F-A8B5-0594-91B1C1087C1C}"/>
              </a:ext>
            </a:extLst>
          </p:cNvPr>
          <p:cNvSpPr>
            <a:spLocks noGrp="1"/>
          </p:cNvSpPr>
          <p:nvPr>
            <p:ph idx="1"/>
          </p:nvPr>
        </p:nvSpPr>
        <p:spPr>
          <a:xfrm>
            <a:off x="685800" y="1981200"/>
            <a:ext cx="8001000" cy="4403002"/>
          </a:xfrm>
        </p:spPr>
        <p:txBody>
          <a:bodyPr/>
          <a:lstStyle/>
          <a:p>
            <a:r>
              <a:rPr lang="en-US" altLang="en-US" sz="3200" dirty="0"/>
              <a:t>Skipping classes or school refusal</a:t>
            </a:r>
          </a:p>
          <a:p>
            <a:r>
              <a:rPr lang="en-US" altLang="en-US" sz="3200" dirty="0"/>
              <a:t>GPA goes down</a:t>
            </a:r>
          </a:p>
          <a:p>
            <a:r>
              <a:rPr lang="en-US" altLang="en-US" sz="3200" dirty="0"/>
              <a:t>Difficulty concentrating in class</a:t>
            </a:r>
          </a:p>
          <a:p>
            <a:r>
              <a:rPr lang="en-US" altLang="en-US" sz="3200" dirty="0"/>
              <a:t>Parent reports bedwetting, crying at night</a:t>
            </a:r>
          </a:p>
          <a:p>
            <a:r>
              <a:rPr lang="en-US" altLang="en-US" sz="3200" dirty="0"/>
              <a:t>Quitting sports or extracurricular activities to avoid contact with alleged perpetrator</a:t>
            </a:r>
          </a:p>
          <a:p>
            <a:endParaRPr lang="en-US" dirty="0"/>
          </a:p>
        </p:txBody>
      </p:sp>
    </p:spTree>
    <p:extLst>
      <p:ext uri="{BB962C8B-B14F-4D97-AF65-F5344CB8AC3E}">
        <p14:creationId xmlns:p14="http://schemas.microsoft.com/office/powerpoint/2010/main" val="93273078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74F-31A9-04A4-7FEF-494EC8693827}"/>
              </a:ext>
            </a:extLst>
          </p:cNvPr>
          <p:cNvSpPr>
            <a:spLocks noGrp="1"/>
          </p:cNvSpPr>
          <p:nvPr>
            <p:ph type="title"/>
          </p:nvPr>
        </p:nvSpPr>
        <p:spPr/>
        <p:txBody>
          <a:bodyPr/>
          <a:lstStyle/>
          <a:p>
            <a:r>
              <a:rPr lang="en-US" sz="4000" b="1" dirty="0">
                <a:solidFill>
                  <a:srgbClr val="8E0000"/>
                </a:solidFill>
              </a:rPr>
              <a:t>Type 1: Quid Pro Quo</a:t>
            </a:r>
          </a:p>
        </p:txBody>
      </p:sp>
      <p:sp>
        <p:nvSpPr>
          <p:cNvPr id="3" name="Content Placeholder 2">
            <a:extLst>
              <a:ext uri="{FF2B5EF4-FFF2-40B4-BE49-F238E27FC236}">
                <a16:creationId xmlns:a16="http://schemas.microsoft.com/office/drawing/2014/main" id="{9A2F53EE-7BB8-A217-2CC4-7DB6ABC829F8}"/>
              </a:ext>
            </a:extLst>
          </p:cNvPr>
          <p:cNvSpPr>
            <a:spLocks noGrp="1"/>
          </p:cNvSpPr>
          <p:nvPr>
            <p:ph idx="1"/>
          </p:nvPr>
        </p:nvSpPr>
        <p:spPr>
          <a:xfrm>
            <a:off x="685800" y="1981200"/>
            <a:ext cx="7924800" cy="3962400"/>
          </a:xfrm>
        </p:spPr>
        <p:txBody>
          <a:bodyPr/>
          <a:lstStyle/>
          <a:p>
            <a:pPr marL="0" indent="0">
              <a:buNone/>
            </a:pPr>
            <a:r>
              <a:rPr lang="en-US" altLang="en-US" sz="3200" dirty="0"/>
              <a:t>A </a:t>
            </a:r>
            <a:r>
              <a:rPr lang="en-US" altLang="en-US" sz="3200" u="sng" dirty="0"/>
              <a:t>school employee </a:t>
            </a:r>
            <a:r>
              <a:rPr lang="en-US" altLang="en-US" sz="3200" dirty="0"/>
              <a:t>conditions the provision of an aid, benefit, or service of the recipient on an individual’s participation in unwelcome sexual conduct</a:t>
            </a:r>
          </a:p>
          <a:p>
            <a:pPr marL="0" indent="0">
              <a:buNone/>
            </a:pPr>
            <a:endParaRPr lang="en-US" altLang="en-US" dirty="0"/>
          </a:p>
          <a:p>
            <a:pPr marL="0" indent="0">
              <a:buNone/>
            </a:pPr>
            <a:r>
              <a:rPr lang="en-US" altLang="en-US" sz="2800" dirty="0">
                <a:solidFill>
                  <a:srgbClr val="8E0000"/>
                </a:solidFill>
              </a:rPr>
              <a:t>(effectively the same under 2020 and 2024 regs)</a:t>
            </a:r>
          </a:p>
          <a:p>
            <a:endParaRPr lang="en-US" dirty="0"/>
          </a:p>
        </p:txBody>
      </p:sp>
    </p:spTree>
    <p:extLst>
      <p:ext uri="{BB962C8B-B14F-4D97-AF65-F5344CB8AC3E}">
        <p14:creationId xmlns:p14="http://schemas.microsoft.com/office/powerpoint/2010/main" val="319825414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6701-F2A8-4578-3AF5-BDF325D15C6F}"/>
              </a:ext>
            </a:extLst>
          </p:cNvPr>
          <p:cNvSpPr>
            <a:spLocks noGrp="1"/>
          </p:cNvSpPr>
          <p:nvPr>
            <p:ph type="title"/>
          </p:nvPr>
        </p:nvSpPr>
        <p:spPr>
          <a:xfrm>
            <a:off x="533400" y="609600"/>
            <a:ext cx="8382000" cy="1066800"/>
          </a:xfrm>
        </p:spPr>
        <p:txBody>
          <a:bodyPr/>
          <a:lstStyle/>
          <a:p>
            <a:r>
              <a:rPr lang="en-US" sz="4000" b="1" dirty="0">
                <a:solidFill>
                  <a:srgbClr val="8E0000"/>
                </a:solidFill>
              </a:rPr>
              <a:t>Type 2: Severe, Pervasive and Objectively Offensive (2020 Regs)</a:t>
            </a:r>
          </a:p>
        </p:txBody>
      </p:sp>
      <p:sp>
        <p:nvSpPr>
          <p:cNvPr id="3" name="Content Placeholder 2">
            <a:extLst>
              <a:ext uri="{FF2B5EF4-FFF2-40B4-BE49-F238E27FC236}">
                <a16:creationId xmlns:a16="http://schemas.microsoft.com/office/drawing/2014/main" id="{2AE40F7C-32C8-F7B6-88CC-3E494B1953CE}"/>
              </a:ext>
            </a:extLst>
          </p:cNvPr>
          <p:cNvSpPr>
            <a:spLocks noGrp="1"/>
          </p:cNvSpPr>
          <p:nvPr>
            <p:ph idx="1"/>
          </p:nvPr>
        </p:nvSpPr>
        <p:spPr>
          <a:xfrm>
            <a:off x="685800" y="2362200"/>
            <a:ext cx="8001000" cy="3810000"/>
          </a:xfrm>
        </p:spPr>
        <p:txBody>
          <a:bodyPr/>
          <a:lstStyle/>
          <a:p>
            <a:pPr marL="0" indent="0">
              <a:buNone/>
            </a:pPr>
            <a:r>
              <a:rPr lang="en-US" altLang="en-US" sz="3200" dirty="0"/>
              <a:t>Unwelcome conduct, determined by a reasonable person to be so severe, pervasive, and objectively offensive that it effectively denies a person equal access to the school’s education program or activity</a:t>
            </a:r>
          </a:p>
          <a:p>
            <a:endParaRPr lang="en-US" dirty="0"/>
          </a:p>
        </p:txBody>
      </p:sp>
    </p:spTree>
    <p:extLst>
      <p:ext uri="{BB962C8B-B14F-4D97-AF65-F5344CB8AC3E}">
        <p14:creationId xmlns:p14="http://schemas.microsoft.com/office/powerpoint/2010/main" val="227835506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E5C6-C099-5AE7-EC37-C97032398FEF}"/>
              </a:ext>
            </a:extLst>
          </p:cNvPr>
          <p:cNvSpPr>
            <a:spLocks noGrp="1"/>
          </p:cNvSpPr>
          <p:nvPr>
            <p:ph type="title"/>
          </p:nvPr>
        </p:nvSpPr>
        <p:spPr/>
        <p:txBody>
          <a:bodyPr/>
          <a:lstStyle/>
          <a:p>
            <a:r>
              <a:rPr lang="en-US" sz="4000" b="1" dirty="0">
                <a:solidFill>
                  <a:srgbClr val="8E0000"/>
                </a:solidFill>
              </a:rPr>
              <a:t>Type 2:  Hostile Environment (2024 Regs)</a:t>
            </a:r>
          </a:p>
        </p:txBody>
      </p:sp>
      <p:sp>
        <p:nvSpPr>
          <p:cNvPr id="3" name="Content Placeholder 2">
            <a:extLst>
              <a:ext uri="{FF2B5EF4-FFF2-40B4-BE49-F238E27FC236}">
                <a16:creationId xmlns:a16="http://schemas.microsoft.com/office/drawing/2014/main" id="{3FE20F8E-2B5F-9CBA-699F-21558880FF62}"/>
              </a:ext>
            </a:extLst>
          </p:cNvPr>
          <p:cNvSpPr>
            <a:spLocks noGrp="1"/>
          </p:cNvSpPr>
          <p:nvPr>
            <p:ph idx="1"/>
          </p:nvPr>
        </p:nvSpPr>
        <p:spPr>
          <a:xfrm>
            <a:off x="685800" y="2057400"/>
            <a:ext cx="7924800" cy="4495800"/>
          </a:xfrm>
        </p:spPr>
        <p:txBody>
          <a:bodyPr/>
          <a:lstStyle/>
          <a:p>
            <a:pPr marL="0" indent="0">
              <a:buNone/>
            </a:pPr>
            <a:r>
              <a:rPr lang="en-US" sz="3200" b="0" dirty="0"/>
              <a:t>Unwelcome sex-based conduct that, based on the </a:t>
            </a:r>
            <a:r>
              <a:rPr lang="en-US" sz="3200" b="0" i="1" u="sng" dirty="0"/>
              <a:t>totality of the circumstances</a:t>
            </a:r>
            <a:r>
              <a:rPr lang="en-US" sz="3200" b="0" dirty="0"/>
              <a:t>, is </a:t>
            </a:r>
            <a:r>
              <a:rPr lang="en-US" sz="3200" b="0" i="1" u="sng" dirty="0">
                <a:solidFill>
                  <a:srgbClr val="FF0000"/>
                </a:solidFill>
              </a:rPr>
              <a:t>subjectively</a:t>
            </a:r>
            <a:r>
              <a:rPr lang="en-US" sz="3200" b="0" u="sng" dirty="0"/>
              <a:t> </a:t>
            </a:r>
            <a:r>
              <a:rPr lang="en-US" sz="3200" b="0" i="1" u="sng" dirty="0"/>
              <a:t>and</a:t>
            </a:r>
            <a:r>
              <a:rPr lang="en-US" sz="3200" b="0" u="sng" dirty="0"/>
              <a:t> objectively </a:t>
            </a:r>
            <a:r>
              <a:rPr lang="en-US" sz="3200" b="0" dirty="0"/>
              <a:t>offensive and is so severe </a:t>
            </a:r>
            <a:r>
              <a:rPr lang="en-US" sz="3200" b="1" i="1" u="sng" dirty="0"/>
              <a:t>or</a:t>
            </a:r>
            <a:r>
              <a:rPr lang="en-US" sz="3200" b="0" dirty="0"/>
              <a:t> pervasive that it </a:t>
            </a:r>
            <a:r>
              <a:rPr lang="en-US" sz="3200" b="0" i="1" u="sng" dirty="0"/>
              <a:t>limits or denies </a:t>
            </a:r>
            <a:r>
              <a:rPr lang="en-US" sz="3200" b="0" dirty="0"/>
              <a:t>a person’s ability to participate in or benefit from the recipient’s education program or activity (i.e. that creates a hostile environment).</a:t>
            </a:r>
          </a:p>
          <a:p>
            <a:endParaRPr lang="en-US" dirty="0"/>
          </a:p>
        </p:txBody>
      </p:sp>
    </p:spTree>
    <p:extLst>
      <p:ext uri="{BB962C8B-B14F-4D97-AF65-F5344CB8AC3E}">
        <p14:creationId xmlns:p14="http://schemas.microsoft.com/office/powerpoint/2010/main" val="169595286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200" b="1" kern="0" dirty="0">
                <a:solidFill>
                  <a:srgbClr val="8E0000"/>
                </a:solidFill>
              </a:rPr>
              <a:t> </a:t>
            </a:r>
            <a:r>
              <a:rPr lang="en-US" sz="4000" b="1" kern="0" dirty="0">
                <a:solidFill>
                  <a:srgbClr val="8E0000"/>
                </a:solidFill>
              </a:rPr>
              <a:t>5 </a:t>
            </a:r>
            <a:r>
              <a:rPr lang="en-US" sz="4000" b="1" dirty="0">
                <a:solidFill>
                  <a:srgbClr val="8E0000"/>
                </a:solidFill>
              </a:rPr>
              <a:t>Hostile Environment Factors</a:t>
            </a:r>
          </a:p>
          <a:p>
            <a:r>
              <a:rPr lang="en-US" sz="4000" kern="0" dirty="0">
                <a:solidFill>
                  <a:srgbClr val="8E0000"/>
                </a:solidFill>
              </a:rPr>
              <a:t>(2024 Regs)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8" y="1828800"/>
            <a:ext cx="8261132" cy="4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457200" indent="-457200">
              <a:buFont typeface="+mj-lt"/>
              <a:buAutoNum type="arabicPeriod"/>
            </a:pPr>
            <a:r>
              <a:rPr lang="en-US" sz="3000" b="0" dirty="0"/>
              <a:t>Degree to which the conduct affected the complainant’s ability to access the District’s education program or activity;</a:t>
            </a:r>
          </a:p>
          <a:p>
            <a:pPr marL="457200" indent="-457200">
              <a:buFont typeface="+mj-lt"/>
              <a:buAutoNum type="arabicPeriod"/>
            </a:pPr>
            <a:r>
              <a:rPr lang="en-US" sz="3000" b="0" dirty="0"/>
              <a:t>Type, frequency, and duration of the conduct;</a:t>
            </a:r>
          </a:p>
          <a:p>
            <a:pPr marL="457200" indent="-457200">
              <a:buFont typeface="+mj-lt"/>
              <a:buAutoNum type="arabicPeriod"/>
            </a:pPr>
            <a:r>
              <a:rPr lang="en-US" sz="3000" b="0" dirty="0"/>
              <a:t>Parties’ ages, roles within the District’s education program or activity, previous interactions, and other factors about each party that may be relevant to evaluating the effects of the conduct;</a:t>
            </a:r>
          </a:p>
          <a:p>
            <a:pPr marL="0" indent="0">
              <a:buFontTx/>
              <a:buNone/>
            </a:pPr>
            <a:endParaRPr lang="en-US" b="0" kern="0" dirty="0"/>
          </a:p>
        </p:txBody>
      </p:sp>
    </p:spTree>
    <p:extLst>
      <p:ext uri="{BB962C8B-B14F-4D97-AF65-F5344CB8AC3E}">
        <p14:creationId xmlns:p14="http://schemas.microsoft.com/office/powerpoint/2010/main" val="264602174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893285"/>
            <a:ext cx="7956331" cy="443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buFont typeface="+mj-lt"/>
              <a:buAutoNum type="arabicPeriod" startAt="4"/>
            </a:pPr>
            <a:r>
              <a:rPr lang="en-US" sz="2900" b="0" dirty="0"/>
              <a:t>Location of the conduct and context in which the conduct occurred; and</a:t>
            </a:r>
          </a:p>
          <a:p>
            <a:pPr marL="457200" indent="-457200">
              <a:buFont typeface="+mj-lt"/>
              <a:buAutoNum type="arabicPeriod" startAt="4"/>
            </a:pPr>
            <a:r>
              <a:rPr lang="en-US" sz="2900" b="0" dirty="0"/>
              <a:t>Other sex-based harassment in the District’s education program or activity.</a:t>
            </a:r>
          </a:p>
          <a:p>
            <a:pPr marL="0" indent="0">
              <a:buFontTx/>
              <a:buNone/>
            </a:pPr>
            <a:endParaRPr lang="en-US" b="0" kern="0" dirty="0"/>
          </a:p>
        </p:txBody>
      </p:sp>
      <p:sp>
        <p:nvSpPr>
          <p:cNvPr id="2" name="Title 1">
            <a:extLst>
              <a:ext uri="{FF2B5EF4-FFF2-40B4-BE49-F238E27FC236}">
                <a16:creationId xmlns:a16="http://schemas.microsoft.com/office/drawing/2014/main" id="{4D4FFA51-81B8-6EFB-4094-62E844F10680}"/>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5 </a:t>
            </a:r>
            <a:r>
              <a:rPr lang="en-US" sz="4000" b="1" dirty="0">
                <a:solidFill>
                  <a:srgbClr val="8E0000"/>
                </a:solidFill>
              </a:rPr>
              <a:t>Hostile Environment Factors</a:t>
            </a:r>
            <a:endParaRPr lang="en-US" sz="4000" b="1" kern="0" dirty="0">
              <a:solidFill>
                <a:srgbClr val="8E0000"/>
              </a:solidFill>
            </a:endParaRPr>
          </a:p>
        </p:txBody>
      </p:sp>
    </p:spTree>
    <p:extLst>
      <p:ext uri="{BB962C8B-B14F-4D97-AF65-F5344CB8AC3E}">
        <p14:creationId xmlns:p14="http://schemas.microsoft.com/office/powerpoint/2010/main" val="464024841"/>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347-CAA4-78A6-8F03-6E01F1AABEB7}"/>
              </a:ext>
            </a:extLst>
          </p:cNvPr>
          <p:cNvSpPr>
            <a:spLocks noGrp="1"/>
          </p:cNvSpPr>
          <p:nvPr>
            <p:ph type="title"/>
          </p:nvPr>
        </p:nvSpPr>
        <p:spPr>
          <a:xfrm>
            <a:off x="685800" y="381000"/>
            <a:ext cx="7772400" cy="1371600"/>
          </a:xfrm>
        </p:spPr>
        <p:txBody>
          <a:bodyPr/>
          <a:lstStyle/>
          <a:p>
            <a:r>
              <a:rPr lang="en-US" sz="4000" b="1" dirty="0">
                <a:solidFill>
                  <a:srgbClr val="8E0000"/>
                </a:solidFill>
              </a:rPr>
              <a:t>Type 3: Sexual Assault or Violence</a:t>
            </a:r>
          </a:p>
        </p:txBody>
      </p:sp>
      <p:sp>
        <p:nvSpPr>
          <p:cNvPr id="3" name="Content Placeholder 2">
            <a:extLst>
              <a:ext uri="{FF2B5EF4-FFF2-40B4-BE49-F238E27FC236}">
                <a16:creationId xmlns:a16="http://schemas.microsoft.com/office/drawing/2014/main" id="{13D8EB07-2E9A-6B8F-8761-13E57681CDCD}"/>
              </a:ext>
            </a:extLst>
          </p:cNvPr>
          <p:cNvSpPr>
            <a:spLocks noGrp="1"/>
          </p:cNvSpPr>
          <p:nvPr>
            <p:ph idx="1"/>
          </p:nvPr>
        </p:nvSpPr>
        <p:spPr>
          <a:xfrm>
            <a:off x="685800" y="1905000"/>
            <a:ext cx="8001000" cy="3657600"/>
          </a:xfrm>
        </p:spPr>
        <p:txBody>
          <a:bodyPr/>
          <a:lstStyle/>
          <a:p>
            <a:pPr>
              <a:defRPr/>
            </a:pPr>
            <a:r>
              <a:rPr lang="en-US" sz="3200" dirty="0"/>
              <a:t>Sexual assault </a:t>
            </a:r>
          </a:p>
          <a:p>
            <a:pPr marL="0" indent="0">
              <a:buFontTx/>
              <a:buNone/>
              <a:defRPr/>
            </a:pPr>
            <a:r>
              <a:rPr lang="en-US" sz="3200" dirty="0"/>
              <a:t>	[20 U.S.C. 1092(f)(6)(A)(v)]</a:t>
            </a:r>
          </a:p>
          <a:p>
            <a:pPr>
              <a:defRPr/>
            </a:pPr>
            <a:r>
              <a:rPr lang="en-US" sz="3200" dirty="0"/>
              <a:t>Domestic violence </a:t>
            </a:r>
          </a:p>
          <a:p>
            <a:pPr marL="0" indent="0">
              <a:buFontTx/>
              <a:buNone/>
              <a:defRPr/>
            </a:pPr>
            <a:r>
              <a:rPr lang="en-US" sz="3200" dirty="0"/>
              <a:t>	[34 U.S.C. 12291(a)(8)]</a:t>
            </a:r>
          </a:p>
          <a:p>
            <a:pPr>
              <a:defRPr/>
            </a:pPr>
            <a:r>
              <a:rPr lang="en-US" sz="3200" dirty="0"/>
              <a:t>Stalking</a:t>
            </a:r>
          </a:p>
          <a:p>
            <a:pPr marL="0" indent="0">
              <a:spcAft>
                <a:spcPts val="600"/>
              </a:spcAft>
              <a:buFontTx/>
              <a:buNone/>
              <a:defRPr/>
            </a:pPr>
            <a:r>
              <a:rPr lang="en-US" sz="3200" dirty="0"/>
              <a:t>	 [34 U.S.C. 12291(a)(30)]</a:t>
            </a:r>
          </a:p>
          <a:p>
            <a:pPr marL="0" indent="0">
              <a:buNone/>
            </a:pPr>
            <a:r>
              <a:rPr lang="en-US" altLang="en-US" sz="2800" dirty="0">
                <a:solidFill>
                  <a:srgbClr val="8E0000"/>
                </a:solidFill>
              </a:rPr>
              <a:t>(effectively the same under 2020 and 2024 regs)</a:t>
            </a:r>
          </a:p>
          <a:p>
            <a:endParaRPr lang="en-US" dirty="0"/>
          </a:p>
        </p:txBody>
      </p:sp>
    </p:spTree>
    <p:extLst>
      <p:ext uri="{BB962C8B-B14F-4D97-AF65-F5344CB8AC3E}">
        <p14:creationId xmlns:p14="http://schemas.microsoft.com/office/powerpoint/2010/main" val="85032186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B474-147B-98D7-8330-5898D2F7B58F}"/>
              </a:ext>
            </a:extLst>
          </p:cNvPr>
          <p:cNvSpPr>
            <a:spLocks noGrp="1"/>
          </p:cNvSpPr>
          <p:nvPr>
            <p:ph type="title"/>
          </p:nvPr>
        </p:nvSpPr>
        <p:spPr>
          <a:xfrm>
            <a:off x="685800" y="304800"/>
            <a:ext cx="7772400" cy="1295400"/>
          </a:xfrm>
        </p:spPr>
        <p:txBody>
          <a:bodyPr/>
          <a:lstStyle/>
          <a:p>
            <a:r>
              <a:rPr lang="en-US" sz="4000" b="1" dirty="0">
                <a:solidFill>
                  <a:srgbClr val="8E0000"/>
                </a:solidFill>
              </a:rPr>
              <a:t>Possible Title IX Scenarios</a:t>
            </a:r>
          </a:p>
        </p:txBody>
      </p:sp>
      <p:sp>
        <p:nvSpPr>
          <p:cNvPr id="3" name="Content Placeholder 2">
            <a:extLst>
              <a:ext uri="{FF2B5EF4-FFF2-40B4-BE49-F238E27FC236}">
                <a16:creationId xmlns:a16="http://schemas.microsoft.com/office/drawing/2014/main" id="{D0AAA6B5-7944-7FDA-2A83-C3AEA1AFB7A6}"/>
              </a:ext>
            </a:extLst>
          </p:cNvPr>
          <p:cNvSpPr>
            <a:spLocks noGrp="1"/>
          </p:cNvSpPr>
          <p:nvPr>
            <p:ph idx="1"/>
          </p:nvPr>
        </p:nvSpPr>
        <p:spPr>
          <a:xfrm>
            <a:off x="685800" y="1752600"/>
            <a:ext cx="8001000" cy="4800600"/>
          </a:xfrm>
        </p:spPr>
        <p:txBody>
          <a:bodyPr/>
          <a:lstStyle/>
          <a:p>
            <a:r>
              <a:rPr lang="en-US" dirty="0"/>
              <a:t>14 </a:t>
            </a:r>
            <a:r>
              <a:rPr lang="en-US" dirty="0" err="1"/>
              <a:t>y.o</a:t>
            </a:r>
            <a:r>
              <a:rPr lang="en-US" dirty="0"/>
              <a:t>. male student places his hand on a 13 </a:t>
            </a:r>
            <a:r>
              <a:rPr lang="en-US" dirty="0" err="1"/>
              <a:t>y.o</a:t>
            </a:r>
            <a:r>
              <a:rPr lang="en-US" dirty="0"/>
              <a:t>. female student’s thigh and massages it</a:t>
            </a:r>
          </a:p>
          <a:p>
            <a:r>
              <a:rPr lang="en-US" dirty="0"/>
              <a:t>Student calls another “shrimp dick” in front of a group of students—1 time?  20 times?</a:t>
            </a:r>
          </a:p>
          <a:p>
            <a:r>
              <a:rPr lang="en-US" dirty="0"/>
              <a:t>“Nut Tag” Tuesday or “Whack a Sack” Wednesday</a:t>
            </a:r>
          </a:p>
          <a:p>
            <a:endParaRPr lang="en-US" dirty="0"/>
          </a:p>
          <a:p>
            <a:endParaRPr lang="en-US" dirty="0"/>
          </a:p>
          <a:p>
            <a:endParaRPr lang="en-US" dirty="0"/>
          </a:p>
        </p:txBody>
      </p:sp>
    </p:spTree>
    <p:extLst>
      <p:ext uri="{BB962C8B-B14F-4D97-AF65-F5344CB8AC3E}">
        <p14:creationId xmlns:p14="http://schemas.microsoft.com/office/powerpoint/2010/main" val="23184603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C34F-7397-F275-331D-B77AFC47A22F}"/>
              </a:ext>
            </a:extLst>
          </p:cNvPr>
          <p:cNvSpPr>
            <a:spLocks noGrp="1"/>
          </p:cNvSpPr>
          <p:nvPr>
            <p:ph type="title"/>
          </p:nvPr>
        </p:nvSpPr>
        <p:spPr/>
        <p:txBody>
          <a:bodyPr/>
          <a:lstStyle/>
          <a:p>
            <a:r>
              <a:rPr lang="en-US" sz="4000" b="1" dirty="0">
                <a:solidFill>
                  <a:srgbClr val="8E0000"/>
                </a:solidFill>
              </a:rPr>
              <a:t>More Possible Scenarios</a:t>
            </a:r>
            <a:endParaRPr lang="en-US" sz="4000" b="1" dirty="0"/>
          </a:p>
        </p:txBody>
      </p:sp>
      <p:sp>
        <p:nvSpPr>
          <p:cNvPr id="3" name="Content Placeholder 2">
            <a:extLst>
              <a:ext uri="{FF2B5EF4-FFF2-40B4-BE49-F238E27FC236}">
                <a16:creationId xmlns:a16="http://schemas.microsoft.com/office/drawing/2014/main" id="{0493856C-AE9A-383A-8DBD-B96E31F9E098}"/>
              </a:ext>
            </a:extLst>
          </p:cNvPr>
          <p:cNvSpPr>
            <a:spLocks noGrp="1"/>
          </p:cNvSpPr>
          <p:nvPr>
            <p:ph idx="1"/>
          </p:nvPr>
        </p:nvSpPr>
        <p:spPr>
          <a:xfrm>
            <a:off x="685800" y="1676400"/>
            <a:ext cx="7924800" cy="4724400"/>
          </a:xfrm>
        </p:spPr>
        <p:txBody>
          <a:bodyPr/>
          <a:lstStyle/>
          <a:p>
            <a:r>
              <a:rPr lang="en-US" dirty="0"/>
              <a:t>Overnight trip, students play “Truth or Dare” and a couple are “dared” to have sex, and do</a:t>
            </a:r>
          </a:p>
          <a:p>
            <a:r>
              <a:rPr lang="en-US" dirty="0"/>
              <a:t>Two special education students have sex in a school restroom</a:t>
            </a:r>
          </a:p>
          <a:p>
            <a:r>
              <a:rPr lang="en-US" dirty="0"/>
              <a:t>Student comments to teacher she wants a dildo for Christmas, after winter break teacher asks her if she got the dildo</a:t>
            </a:r>
          </a:p>
        </p:txBody>
      </p:sp>
    </p:spTree>
    <p:extLst>
      <p:ext uri="{BB962C8B-B14F-4D97-AF65-F5344CB8AC3E}">
        <p14:creationId xmlns:p14="http://schemas.microsoft.com/office/powerpoint/2010/main" val="122015563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457201"/>
            <a:ext cx="83819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District’s Obligations (Response)</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371600"/>
            <a:ext cx="8305800" cy="478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sz="2900" b="0" dirty="0"/>
              <a:t>Respond </a:t>
            </a:r>
            <a:r>
              <a:rPr lang="en-US" sz="2900" b="0" u="sng" dirty="0"/>
              <a:t>promptly and effectively </a:t>
            </a:r>
            <a:r>
              <a:rPr lang="en-US" sz="2900" b="0" dirty="0"/>
              <a:t>(vs. “not act with ‘deliberate indifference’” under 2020 regulations)</a:t>
            </a:r>
            <a:endParaRPr lang="en-US" sz="2900" b="0" u="sng" dirty="0"/>
          </a:p>
          <a:p>
            <a:r>
              <a:rPr lang="en-US" sz="2900" b="0" dirty="0"/>
              <a:t>Address sex discrimination in the program or activity</a:t>
            </a:r>
          </a:p>
          <a:p>
            <a:r>
              <a:rPr lang="en-US" sz="2900" b="0" dirty="0"/>
              <a:t>Designate confidential employees</a:t>
            </a:r>
          </a:p>
          <a:p>
            <a:r>
              <a:rPr lang="en-US" sz="2900" b="0" dirty="0"/>
              <a:t>Monitor for barriers to reporting conduct that may “reasonably constitute sex discrimination” AND take reasonably calculated steps to address—Title IX Coordinator</a:t>
            </a:r>
          </a:p>
          <a:p>
            <a:pPr marL="0" indent="0">
              <a:buFontTx/>
              <a:buNone/>
            </a:pPr>
            <a:endParaRPr lang="en-US" b="0" kern="0" dirty="0"/>
          </a:p>
        </p:txBody>
      </p:sp>
    </p:spTree>
    <p:extLst>
      <p:ext uri="{BB962C8B-B14F-4D97-AF65-F5344CB8AC3E}">
        <p14:creationId xmlns:p14="http://schemas.microsoft.com/office/powerpoint/2010/main" val="289548303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DDC0-AF88-3321-D498-057F26F9ADBB}"/>
              </a:ext>
            </a:extLst>
          </p:cNvPr>
          <p:cNvSpPr>
            <a:spLocks noGrp="1"/>
          </p:cNvSpPr>
          <p:nvPr>
            <p:ph type="title"/>
          </p:nvPr>
        </p:nvSpPr>
        <p:spPr>
          <a:xfrm>
            <a:off x="685800" y="457200"/>
            <a:ext cx="7924800" cy="762000"/>
          </a:xfrm>
        </p:spPr>
        <p:txBody>
          <a:bodyPr/>
          <a:lstStyle/>
          <a:p>
            <a:r>
              <a:rPr lang="en-US" sz="4000" b="1" dirty="0">
                <a:solidFill>
                  <a:srgbClr val="8E0000"/>
                </a:solidFill>
              </a:rPr>
              <a:t>Learning Objectives</a:t>
            </a:r>
          </a:p>
        </p:txBody>
      </p:sp>
      <p:sp>
        <p:nvSpPr>
          <p:cNvPr id="3" name="Content Placeholder 2">
            <a:extLst>
              <a:ext uri="{FF2B5EF4-FFF2-40B4-BE49-F238E27FC236}">
                <a16:creationId xmlns:a16="http://schemas.microsoft.com/office/drawing/2014/main" id="{C55245FA-93F4-D9C7-E9C8-7D467150C80D}"/>
              </a:ext>
            </a:extLst>
          </p:cNvPr>
          <p:cNvSpPr>
            <a:spLocks noGrp="1"/>
          </p:cNvSpPr>
          <p:nvPr>
            <p:ph idx="1"/>
          </p:nvPr>
        </p:nvSpPr>
        <p:spPr>
          <a:xfrm>
            <a:off x="685800" y="1371600"/>
            <a:ext cx="7924800" cy="4953000"/>
          </a:xfrm>
        </p:spPr>
        <p:txBody>
          <a:bodyPr/>
          <a:lstStyle/>
          <a:p>
            <a:r>
              <a:rPr lang="en-US" dirty="0"/>
              <a:t>What is Title IX and what does it cover?</a:t>
            </a:r>
          </a:p>
          <a:p>
            <a:pPr lvl="1"/>
            <a:r>
              <a:rPr lang="en-US" dirty="0"/>
              <a:t>2020 and 2024 Title IX Regulations</a:t>
            </a:r>
          </a:p>
          <a:p>
            <a:r>
              <a:rPr lang="en-US" dirty="0"/>
              <a:t>Recognizing Sexual Harassment and Sexual Violence</a:t>
            </a:r>
          </a:p>
          <a:p>
            <a:r>
              <a:rPr lang="en-US" dirty="0"/>
              <a:t>Overview of Title IX Processes and Key Personnel</a:t>
            </a:r>
          </a:p>
          <a:p>
            <a:r>
              <a:rPr lang="en-US" dirty="0"/>
              <a:t>Legal Challenges and Lawsuits</a:t>
            </a:r>
          </a:p>
          <a:p>
            <a:r>
              <a:rPr lang="en-US" dirty="0"/>
              <a:t>Foundation for specific role training</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9738037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8BE7-D699-6A82-D0EB-853CD074D2B7}"/>
              </a:ext>
            </a:extLst>
          </p:cNvPr>
          <p:cNvSpPr>
            <a:spLocks noGrp="1"/>
          </p:cNvSpPr>
          <p:nvPr>
            <p:ph type="title"/>
          </p:nvPr>
        </p:nvSpPr>
        <p:spPr/>
        <p:txBody>
          <a:bodyPr/>
          <a:lstStyle/>
          <a:p>
            <a:r>
              <a:rPr lang="en-US" sz="4000" b="1" dirty="0">
                <a:solidFill>
                  <a:srgbClr val="8E0000"/>
                </a:solidFill>
              </a:rPr>
              <a:t>Title IX Can Be Difficult for Schools/Staff/Students</a:t>
            </a:r>
          </a:p>
        </p:txBody>
      </p:sp>
      <p:sp>
        <p:nvSpPr>
          <p:cNvPr id="3" name="Content Placeholder 2">
            <a:extLst>
              <a:ext uri="{FF2B5EF4-FFF2-40B4-BE49-F238E27FC236}">
                <a16:creationId xmlns:a16="http://schemas.microsoft.com/office/drawing/2014/main" id="{F9E1AD0C-097B-57B6-6B64-0FE1827995BC}"/>
              </a:ext>
            </a:extLst>
          </p:cNvPr>
          <p:cNvSpPr>
            <a:spLocks noGrp="1"/>
          </p:cNvSpPr>
          <p:nvPr>
            <p:ph idx="1"/>
          </p:nvPr>
        </p:nvSpPr>
        <p:spPr>
          <a:xfrm>
            <a:off x="609600" y="1981200"/>
            <a:ext cx="8153400" cy="3810000"/>
          </a:xfrm>
        </p:spPr>
        <p:txBody>
          <a:bodyPr/>
          <a:lstStyle/>
          <a:p>
            <a:r>
              <a:rPr lang="en-US" dirty="0"/>
              <a:t>Violations of processes/procedure can become the subject of an OCR complaint/investigation</a:t>
            </a:r>
          </a:p>
          <a:p>
            <a:r>
              <a:rPr lang="en-US" dirty="0"/>
              <a:t>Title IX process may take 60 days or more</a:t>
            </a:r>
          </a:p>
          <a:p>
            <a:r>
              <a:rPr lang="en-US" dirty="0"/>
              <a:t>No discipline can be taken against the Respondent until the full process has completed</a:t>
            </a:r>
          </a:p>
        </p:txBody>
      </p:sp>
    </p:spTree>
    <p:extLst>
      <p:ext uri="{BB962C8B-B14F-4D97-AF65-F5344CB8AC3E}">
        <p14:creationId xmlns:p14="http://schemas.microsoft.com/office/powerpoint/2010/main" val="284255303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3E89-D583-9140-19B8-CCE5C5D44288}"/>
              </a:ext>
            </a:extLst>
          </p:cNvPr>
          <p:cNvSpPr>
            <a:spLocks noGrp="1"/>
          </p:cNvSpPr>
          <p:nvPr>
            <p:ph type="title"/>
          </p:nvPr>
        </p:nvSpPr>
        <p:spPr/>
        <p:txBody>
          <a:bodyPr/>
          <a:lstStyle/>
          <a:p>
            <a:r>
              <a:rPr lang="en-US" sz="4000" b="1" dirty="0">
                <a:solidFill>
                  <a:srgbClr val="8E0000"/>
                </a:solidFill>
              </a:rPr>
              <a:t>Is It More Than Title IX?</a:t>
            </a:r>
          </a:p>
        </p:txBody>
      </p:sp>
      <p:sp>
        <p:nvSpPr>
          <p:cNvPr id="3" name="Content Placeholder 2">
            <a:extLst>
              <a:ext uri="{FF2B5EF4-FFF2-40B4-BE49-F238E27FC236}">
                <a16:creationId xmlns:a16="http://schemas.microsoft.com/office/drawing/2014/main" id="{E530B203-135C-4F89-E406-9672B9914FE5}"/>
              </a:ext>
            </a:extLst>
          </p:cNvPr>
          <p:cNvSpPr>
            <a:spLocks noGrp="1"/>
          </p:cNvSpPr>
          <p:nvPr>
            <p:ph idx="1"/>
          </p:nvPr>
        </p:nvSpPr>
        <p:spPr>
          <a:xfrm>
            <a:off x="685800" y="1828800"/>
            <a:ext cx="7772400" cy="3962400"/>
          </a:xfrm>
        </p:spPr>
        <p:txBody>
          <a:bodyPr/>
          <a:lstStyle/>
          <a:p>
            <a:r>
              <a:rPr lang="en-US" dirty="0"/>
              <a:t>Mandatory report to DCS and/or law enforcement</a:t>
            </a:r>
          </a:p>
          <a:p>
            <a:r>
              <a:rPr lang="en-US" dirty="0"/>
              <a:t>HR issues</a:t>
            </a:r>
          </a:p>
          <a:p>
            <a:r>
              <a:rPr lang="en-US" dirty="0"/>
              <a:t>Report to State Board of Education (unprofessional conduct by adult employee)</a:t>
            </a:r>
          </a:p>
          <a:p>
            <a:endParaRPr lang="en-US" dirty="0"/>
          </a:p>
        </p:txBody>
      </p:sp>
    </p:spTree>
    <p:extLst>
      <p:ext uri="{BB962C8B-B14F-4D97-AF65-F5344CB8AC3E}">
        <p14:creationId xmlns:p14="http://schemas.microsoft.com/office/powerpoint/2010/main" val="268024072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9533-FC99-4E79-689B-CA906345DB62}"/>
              </a:ext>
            </a:extLst>
          </p:cNvPr>
          <p:cNvSpPr>
            <a:spLocks noGrp="1"/>
          </p:cNvSpPr>
          <p:nvPr>
            <p:ph type="title"/>
          </p:nvPr>
        </p:nvSpPr>
        <p:spPr>
          <a:xfrm>
            <a:off x="685800" y="533400"/>
            <a:ext cx="7772400" cy="1447800"/>
          </a:xfrm>
        </p:spPr>
        <p:txBody>
          <a:bodyPr/>
          <a:lstStyle/>
          <a:p>
            <a:r>
              <a:rPr lang="en-US" b="1" dirty="0">
                <a:solidFill>
                  <a:srgbClr val="8E0000"/>
                </a:solidFill>
              </a:rPr>
              <a:t>Is it Title IX?</a:t>
            </a:r>
          </a:p>
        </p:txBody>
      </p:sp>
      <p:sp>
        <p:nvSpPr>
          <p:cNvPr id="3" name="Content Placeholder 2">
            <a:extLst>
              <a:ext uri="{FF2B5EF4-FFF2-40B4-BE49-F238E27FC236}">
                <a16:creationId xmlns:a16="http://schemas.microsoft.com/office/drawing/2014/main" id="{7A20F1B5-F6CD-F19C-FCCE-F2E1A842EDD2}"/>
              </a:ext>
            </a:extLst>
          </p:cNvPr>
          <p:cNvSpPr>
            <a:spLocks noGrp="1"/>
          </p:cNvSpPr>
          <p:nvPr>
            <p:ph idx="1"/>
          </p:nvPr>
        </p:nvSpPr>
        <p:spPr/>
        <p:txBody>
          <a:bodyPr/>
          <a:lstStyle/>
          <a:p>
            <a:pPr marL="0" indent="0">
              <a:buNone/>
            </a:pPr>
            <a:endParaRPr lang="en-US" sz="5400" dirty="0"/>
          </a:p>
          <a:p>
            <a:pPr marL="0" indent="0" algn="ctr">
              <a:buNone/>
            </a:pPr>
            <a:r>
              <a:rPr lang="en-US" sz="4000" dirty="0"/>
              <a:t>Your Turn</a:t>
            </a:r>
          </a:p>
          <a:p>
            <a:pPr marL="0" indent="0" algn="ctr">
              <a:buNone/>
            </a:pPr>
            <a:r>
              <a:rPr lang="en-US" sz="4000" dirty="0"/>
              <a:t>(Scenarios—Handouts)</a:t>
            </a:r>
          </a:p>
        </p:txBody>
      </p:sp>
    </p:spTree>
    <p:extLst>
      <p:ext uri="{BB962C8B-B14F-4D97-AF65-F5344CB8AC3E}">
        <p14:creationId xmlns:p14="http://schemas.microsoft.com/office/powerpoint/2010/main" val="2039494595"/>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E262-A589-0627-F91C-31F6E441A61F}"/>
              </a:ext>
            </a:extLst>
          </p:cNvPr>
          <p:cNvSpPr>
            <a:spLocks noGrp="1"/>
          </p:cNvSpPr>
          <p:nvPr>
            <p:ph type="title"/>
          </p:nvPr>
        </p:nvSpPr>
        <p:spPr>
          <a:xfrm>
            <a:off x="457200" y="533400"/>
            <a:ext cx="8686800" cy="1524000"/>
          </a:xfrm>
        </p:spPr>
        <p:txBody>
          <a:bodyPr/>
          <a:lstStyle/>
          <a:p>
            <a:r>
              <a:rPr lang="en-US" b="1" dirty="0">
                <a:solidFill>
                  <a:srgbClr val="8E0000"/>
                </a:solidFill>
              </a:rPr>
              <a:t>It’s Title IX.</a:t>
            </a:r>
            <a:br>
              <a:rPr lang="en-US" b="1" dirty="0">
                <a:solidFill>
                  <a:srgbClr val="8E0000"/>
                </a:solidFill>
              </a:rPr>
            </a:br>
            <a:r>
              <a:rPr lang="en-US" b="1" dirty="0">
                <a:solidFill>
                  <a:srgbClr val="8E0000"/>
                </a:solidFill>
              </a:rPr>
              <a:t>So, Now What Do We Do?</a:t>
            </a:r>
          </a:p>
        </p:txBody>
      </p:sp>
      <p:sp>
        <p:nvSpPr>
          <p:cNvPr id="3" name="Content Placeholder 2">
            <a:extLst>
              <a:ext uri="{FF2B5EF4-FFF2-40B4-BE49-F238E27FC236}">
                <a16:creationId xmlns:a16="http://schemas.microsoft.com/office/drawing/2014/main" id="{1BC598D7-995E-FC2C-4482-79FD70F82403}"/>
              </a:ext>
            </a:extLst>
          </p:cNvPr>
          <p:cNvSpPr>
            <a:spLocks noGrp="1"/>
          </p:cNvSpPr>
          <p:nvPr>
            <p:ph idx="1"/>
          </p:nvPr>
        </p:nvSpPr>
        <p:spPr>
          <a:xfrm>
            <a:off x="685800" y="2362200"/>
            <a:ext cx="8001000" cy="3200400"/>
          </a:xfrm>
        </p:spPr>
        <p:txBody>
          <a:bodyPr/>
          <a:lstStyle/>
          <a:p>
            <a:pPr marL="0" indent="0">
              <a:buNone/>
            </a:pPr>
            <a:endParaRPr lang="en-US" sz="6000" dirty="0"/>
          </a:p>
          <a:p>
            <a:pPr marL="0" indent="0" algn="ctr">
              <a:buNone/>
            </a:pPr>
            <a:r>
              <a:rPr lang="en-US" sz="4000" dirty="0"/>
              <a:t>Grievance Procedures </a:t>
            </a:r>
          </a:p>
        </p:txBody>
      </p:sp>
    </p:spTree>
    <p:extLst>
      <p:ext uri="{BB962C8B-B14F-4D97-AF65-F5344CB8AC3E}">
        <p14:creationId xmlns:p14="http://schemas.microsoft.com/office/powerpoint/2010/main" val="252418116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8362-366A-3DAA-421A-2C8C0A79BC86}"/>
              </a:ext>
            </a:extLst>
          </p:cNvPr>
          <p:cNvSpPr>
            <a:spLocks noGrp="1"/>
          </p:cNvSpPr>
          <p:nvPr>
            <p:ph type="title"/>
          </p:nvPr>
        </p:nvSpPr>
        <p:spPr>
          <a:xfrm>
            <a:off x="685800" y="228600"/>
            <a:ext cx="7772400" cy="707052"/>
          </a:xfrm>
        </p:spPr>
        <p:txBody>
          <a:bodyPr/>
          <a:lstStyle/>
          <a:p>
            <a:r>
              <a:rPr lang="en-US" sz="4000" b="1" dirty="0">
                <a:solidFill>
                  <a:srgbClr val="8E0000"/>
                </a:solidFill>
              </a:rPr>
              <a:t>Process</a:t>
            </a:r>
          </a:p>
        </p:txBody>
      </p:sp>
      <p:sp>
        <p:nvSpPr>
          <p:cNvPr id="3" name="Content Placeholder 2">
            <a:extLst>
              <a:ext uri="{FF2B5EF4-FFF2-40B4-BE49-F238E27FC236}">
                <a16:creationId xmlns:a16="http://schemas.microsoft.com/office/drawing/2014/main" id="{6DAB6009-55C3-9D05-312A-5C2A55FD31DD}"/>
              </a:ext>
            </a:extLst>
          </p:cNvPr>
          <p:cNvSpPr>
            <a:spLocks noGrp="1"/>
          </p:cNvSpPr>
          <p:nvPr>
            <p:ph idx="1"/>
          </p:nvPr>
        </p:nvSpPr>
        <p:spPr>
          <a:xfrm>
            <a:off x="533400" y="990600"/>
            <a:ext cx="8382000" cy="5334000"/>
          </a:xfrm>
        </p:spPr>
        <p:txBody>
          <a:bodyPr/>
          <a:lstStyle/>
          <a:p>
            <a:pPr marL="0" indent="0" algn="ctr">
              <a:lnSpc>
                <a:spcPts val="2800"/>
              </a:lnSpc>
              <a:spcBef>
                <a:spcPts val="0"/>
              </a:spcBef>
              <a:buNone/>
            </a:pPr>
            <a:r>
              <a:rPr lang="en-US" sz="2600" dirty="0"/>
              <a:t>District employee learns of allegations which--if true--are covered by Title IX</a:t>
            </a:r>
          </a:p>
          <a:p>
            <a:pPr marL="0" indent="0" algn="ctr">
              <a:lnSpc>
                <a:spcPts val="2800"/>
              </a:lnSpc>
              <a:spcBef>
                <a:spcPts val="0"/>
              </a:spcBef>
              <a:buNone/>
            </a:pPr>
            <a:endParaRPr lang="en-US" sz="2600" dirty="0"/>
          </a:p>
          <a:p>
            <a:pPr marL="0" indent="0" algn="ctr">
              <a:lnSpc>
                <a:spcPts val="2800"/>
              </a:lnSpc>
              <a:spcBef>
                <a:spcPts val="0"/>
              </a:spcBef>
              <a:buNone/>
            </a:pPr>
            <a:r>
              <a:rPr lang="en-US" sz="2600" dirty="0"/>
              <a:t>Coordinator receives complaint (allegations); meets with victim to discuss Title IX and supportive measures, </a:t>
            </a:r>
          </a:p>
          <a:p>
            <a:pPr marL="0" indent="0" algn="ctr">
              <a:lnSpc>
                <a:spcPts val="2800"/>
              </a:lnSpc>
              <a:spcBef>
                <a:spcPts val="0"/>
              </a:spcBef>
              <a:buNone/>
            </a:pPr>
            <a:endParaRPr lang="en-US" sz="2600" dirty="0"/>
          </a:p>
          <a:p>
            <a:pPr marL="0" indent="0" algn="ctr">
              <a:lnSpc>
                <a:spcPts val="2800"/>
              </a:lnSpc>
              <a:spcBef>
                <a:spcPts val="0"/>
              </a:spcBef>
              <a:buNone/>
            </a:pPr>
            <a:r>
              <a:rPr lang="en-US" sz="2600" dirty="0"/>
              <a:t>Coordinator provides notice of allegations to Respondent</a:t>
            </a:r>
          </a:p>
          <a:p>
            <a:pPr marL="0" indent="0" algn="ctr">
              <a:lnSpc>
                <a:spcPts val="2800"/>
              </a:lnSpc>
              <a:spcBef>
                <a:spcPts val="0"/>
              </a:spcBef>
              <a:buNone/>
            </a:pPr>
            <a:endParaRPr lang="en-US" sz="2600" dirty="0"/>
          </a:p>
          <a:p>
            <a:pPr marL="0" indent="0" algn="ctr">
              <a:lnSpc>
                <a:spcPts val="2800"/>
              </a:lnSpc>
              <a:spcBef>
                <a:spcPts val="0"/>
              </a:spcBef>
              <a:buNone/>
            </a:pPr>
            <a:r>
              <a:rPr lang="en-US" sz="2600" dirty="0"/>
              <a:t>Investigator investigates, shares evidence, and drafts report</a:t>
            </a:r>
          </a:p>
          <a:p>
            <a:pPr marL="0" indent="0" algn="ctr">
              <a:lnSpc>
                <a:spcPts val="2800"/>
              </a:lnSpc>
              <a:spcBef>
                <a:spcPts val="0"/>
              </a:spcBef>
              <a:buNone/>
            </a:pPr>
            <a:endParaRPr lang="en-US" sz="2600" dirty="0"/>
          </a:p>
          <a:p>
            <a:pPr marL="0" indent="0" algn="ctr">
              <a:lnSpc>
                <a:spcPts val="2800"/>
              </a:lnSpc>
              <a:spcBef>
                <a:spcPts val="0"/>
              </a:spcBef>
              <a:buNone/>
            </a:pPr>
            <a:r>
              <a:rPr lang="en-US" sz="2600" dirty="0"/>
              <a:t>Decision Maker writes decision</a:t>
            </a:r>
          </a:p>
          <a:p>
            <a:pPr marL="0" indent="0" algn="ctr">
              <a:lnSpc>
                <a:spcPts val="2800"/>
              </a:lnSpc>
              <a:spcBef>
                <a:spcPts val="0"/>
              </a:spcBef>
              <a:buNone/>
            </a:pPr>
            <a:endParaRPr lang="en-US" sz="2600" dirty="0"/>
          </a:p>
          <a:p>
            <a:pPr marL="0" indent="0" algn="ctr">
              <a:lnSpc>
                <a:spcPts val="2800"/>
              </a:lnSpc>
              <a:spcBef>
                <a:spcPts val="0"/>
              </a:spcBef>
              <a:buNone/>
            </a:pPr>
            <a:r>
              <a:rPr lang="en-US" sz="2600" dirty="0"/>
              <a:t>Appeal (if made by party)</a:t>
            </a:r>
          </a:p>
        </p:txBody>
      </p:sp>
      <p:sp>
        <p:nvSpPr>
          <p:cNvPr id="6" name="Arrow: Down 5">
            <a:extLst>
              <a:ext uri="{FF2B5EF4-FFF2-40B4-BE49-F238E27FC236}">
                <a16:creationId xmlns:a16="http://schemas.microsoft.com/office/drawing/2014/main" id="{48F18479-DA83-5DB6-BB6B-EED114620A35}"/>
              </a:ext>
            </a:extLst>
          </p:cNvPr>
          <p:cNvSpPr/>
          <p:nvPr/>
        </p:nvSpPr>
        <p:spPr bwMode="auto">
          <a:xfrm>
            <a:off x="4482084" y="1810925"/>
            <a:ext cx="484632" cy="2926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Arrow: Down 9">
            <a:extLst>
              <a:ext uri="{FF2B5EF4-FFF2-40B4-BE49-F238E27FC236}">
                <a16:creationId xmlns:a16="http://schemas.microsoft.com/office/drawing/2014/main" id="{861CEDF1-85E2-E7A3-2E2A-97A68CFDAA1A}"/>
              </a:ext>
            </a:extLst>
          </p:cNvPr>
          <p:cNvSpPr/>
          <p:nvPr/>
        </p:nvSpPr>
        <p:spPr bwMode="auto">
          <a:xfrm>
            <a:off x="4482084" y="2874205"/>
            <a:ext cx="484632" cy="2926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Arrow: Down 10">
            <a:extLst>
              <a:ext uri="{FF2B5EF4-FFF2-40B4-BE49-F238E27FC236}">
                <a16:creationId xmlns:a16="http://schemas.microsoft.com/office/drawing/2014/main" id="{DD4B1916-9D6D-DF3F-3ECB-D615C4850505}"/>
              </a:ext>
            </a:extLst>
          </p:cNvPr>
          <p:cNvSpPr/>
          <p:nvPr/>
        </p:nvSpPr>
        <p:spPr bwMode="auto">
          <a:xfrm>
            <a:off x="4482084" y="3937485"/>
            <a:ext cx="484632" cy="2926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Arrow: Down 11">
            <a:extLst>
              <a:ext uri="{FF2B5EF4-FFF2-40B4-BE49-F238E27FC236}">
                <a16:creationId xmlns:a16="http://schemas.microsoft.com/office/drawing/2014/main" id="{E83C3CE2-3B60-C180-8BE0-7678FDD5CF2A}"/>
              </a:ext>
            </a:extLst>
          </p:cNvPr>
          <p:cNvSpPr/>
          <p:nvPr/>
        </p:nvSpPr>
        <p:spPr bwMode="auto">
          <a:xfrm>
            <a:off x="4482084" y="5047253"/>
            <a:ext cx="484632" cy="2926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65BC0AEE-A4C4-B729-351A-E2FB130C49BC}"/>
              </a:ext>
            </a:extLst>
          </p:cNvPr>
          <p:cNvSpPr/>
          <p:nvPr/>
        </p:nvSpPr>
        <p:spPr bwMode="auto">
          <a:xfrm>
            <a:off x="4482084" y="5721096"/>
            <a:ext cx="484632" cy="2926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4888351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5CEC-758B-FD12-A1C9-193210F50A43}"/>
              </a:ext>
            </a:extLst>
          </p:cNvPr>
          <p:cNvSpPr>
            <a:spLocks noGrp="1"/>
          </p:cNvSpPr>
          <p:nvPr>
            <p:ph type="title"/>
          </p:nvPr>
        </p:nvSpPr>
        <p:spPr/>
        <p:txBody>
          <a:bodyPr/>
          <a:lstStyle/>
          <a:p>
            <a:r>
              <a:rPr lang="en-US" sz="4000" b="1" dirty="0">
                <a:solidFill>
                  <a:srgbClr val="8E0000"/>
                </a:solidFill>
              </a:rPr>
              <a:t>Key TIX Personnel</a:t>
            </a:r>
          </a:p>
        </p:txBody>
      </p:sp>
      <p:sp>
        <p:nvSpPr>
          <p:cNvPr id="3" name="Content Placeholder 2">
            <a:extLst>
              <a:ext uri="{FF2B5EF4-FFF2-40B4-BE49-F238E27FC236}">
                <a16:creationId xmlns:a16="http://schemas.microsoft.com/office/drawing/2014/main" id="{985433B4-9332-20BC-EFE8-24EEFE07E42C}"/>
              </a:ext>
            </a:extLst>
          </p:cNvPr>
          <p:cNvSpPr>
            <a:spLocks noGrp="1"/>
          </p:cNvSpPr>
          <p:nvPr>
            <p:ph idx="1"/>
          </p:nvPr>
        </p:nvSpPr>
        <p:spPr>
          <a:xfrm>
            <a:off x="685800" y="1981200"/>
            <a:ext cx="7924800" cy="3962400"/>
          </a:xfrm>
        </p:spPr>
        <p:txBody>
          <a:bodyPr/>
          <a:lstStyle/>
          <a:p>
            <a:r>
              <a:rPr lang="en-US" dirty="0"/>
              <a:t>Title IX Coordinator</a:t>
            </a:r>
          </a:p>
          <a:p>
            <a:r>
              <a:rPr lang="en-US" dirty="0"/>
              <a:t>Title IX Investigator</a:t>
            </a:r>
          </a:p>
          <a:p>
            <a:r>
              <a:rPr lang="en-US" dirty="0"/>
              <a:t>Title IX Decision Maker</a:t>
            </a:r>
          </a:p>
          <a:p>
            <a:r>
              <a:rPr lang="en-US" dirty="0"/>
              <a:t>Title IX Informal Resolution Facilitator</a:t>
            </a:r>
          </a:p>
          <a:p>
            <a:r>
              <a:rPr lang="en-US" dirty="0"/>
              <a:t>Title IX Decision Maker on Appeal</a:t>
            </a:r>
          </a:p>
        </p:txBody>
      </p:sp>
    </p:spTree>
    <p:extLst>
      <p:ext uri="{BB962C8B-B14F-4D97-AF65-F5344CB8AC3E}">
        <p14:creationId xmlns:p14="http://schemas.microsoft.com/office/powerpoint/2010/main" val="414561056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C9B0-5F5A-E0FA-AEF8-7215CDADF357}"/>
              </a:ext>
            </a:extLst>
          </p:cNvPr>
          <p:cNvSpPr>
            <a:spLocks noGrp="1"/>
          </p:cNvSpPr>
          <p:nvPr>
            <p:ph type="title"/>
          </p:nvPr>
        </p:nvSpPr>
        <p:spPr>
          <a:xfrm>
            <a:off x="533400" y="411162"/>
            <a:ext cx="7772400" cy="1189038"/>
          </a:xfrm>
        </p:spPr>
        <p:txBody>
          <a:bodyPr/>
          <a:lstStyle/>
          <a:p>
            <a:r>
              <a:rPr lang="en-US" sz="4000" b="1" dirty="0">
                <a:solidFill>
                  <a:srgbClr val="8E0000"/>
                </a:solidFill>
              </a:rPr>
              <a:t>Title IX Forms and Templates</a:t>
            </a:r>
          </a:p>
        </p:txBody>
      </p:sp>
      <p:sp>
        <p:nvSpPr>
          <p:cNvPr id="3" name="Content Placeholder 2">
            <a:extLst>
              <a:ext uri="{FF2B5EF4-FFF2-40B4-BE49-F238E27FC236}">
                <a16:creationId xmlns:a16="http://schemas.microsoft.com/office/drawing/2014/main" id="{3B90E070-29A9-4C68-2C39-98957D7F4212}"/>
              </a:ext>
            </a:extLst>
          </p:cNvPr>
          <p:cNvSpPr>
            <a:spLocks noGrp="1"/>
          </p:cNvSpPr>
          <p:nvPr>
            <p:ph idx="1"/>
          </p:nvPr>
        </p:nvSpPr>
        <p:spPr>
          <a:xfrm>
            <a:off x="762000" y="1981200"/>
            <a:ext cx="7577328" cy="3962400"/>
          </a:xfrm>
        </p:spPr>
        <p:txBody>
          <a:bodyPr/>
          <a:lstStyle/>
          <a:p>
            <a:pPr marL="0" indent="0">
              <a:buNone/>
            </a:pPr>
            <a:r>
              <a:rPr lang="en-US" dirty="0"/>
              <a:t>Packet and Policies</a:t>
            </a:r>
          </a:p>
          <a:p>
            <a:r>
              <a:rPr lang="en-US" dirty="0"/>
              <a:t>Definitions</a:t>
            </a:r>
          </a:p>
          <a:p>
            <a:r>
              <a:rPr lang="en-US" dirty="0"/>
              <a:t>Formal requirements</a:t>
            </a:r>
          </a:p>
          <a:p>
            <a:r>
              <a:rPr lang="en-US" dirty="0"/>
              <a:t>Time Lines</a:t>
            </a:r>
          </a:p>
          <a:p>
            <a:r>
              <a:rPr lang="en-US" dirty="0"/>
              <a:t>District Policies</a:t>
            </a:r>
          </a:p>
        </p:txBody>
      </p:sp>
    </p:spTree>
    <p:extLst>
      <p:ext uri="{BB962C8B-B14F-4D97-AF65-F5344CB8AC3E}">
        <p14:creationId xmlns:p14="http://schemas.microsoft.com/office/powerpoint/2010/main" val="353244114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6062-AC07-C08C-262A-9B20A73736B6}"/>
              </a:ext>
            </a:extLst>
          </p:cNvPr>
          <p:cNvSpPr>
            <a:spLocks noGrp="1"/>
          </p:cNvSpPr>
          <p:nvPr>
            <p:ph type="title"/>
          </p:nvPr>
        </p:nvSpPr>
        <p:spPr>
          <a:xfrm>
            <a:off x="685800" y="381000"/>
            <a:ext cx="7772400" cy="1371600"/>
          </a:xfrm>
        </p:spPr>
        <p:txBody>
          <a:bodyPr/>
          <a:lstStyle/>
          <a:p>
            <a:r>
              <a:rPr lang="en-US" sz="4000" b="1" dirty="0">
                <a:solidFill>
                  <a:srgbClr val="8E0000"/>
                </a:solidFill>
              </a:rPr>
              <a:t>Impartiality and Bias</a:t>
            </a:r>
          </a:p>
        </p:txBody>
      </p:sp>
      <p:sp>
        <p:nvSpPr>
          <p:cNvPr id="3" name="Content Placeholder 2">
            <a:extLst>
              <a:ext uri="{FF2B5EF4-FFF2-40B4-BE49-F238E27FC236}">
                <a16:creationId xmlns:a16="http://schemas.microsoft.com/office/drawing/2014/main" id="{B8574A14-48CB-F83B-C4C0-72DF5C05EA04}"/>
              </a:ext>
            </a:extLst>
          </p:cNvPr>
          <p:cNvSpPr>
            <a:spLocks noGrp="1"/>
          </p:cNvSpPr>
          <p:nvPr>
            <p:ph idx="1"/>
          </p:nvPr>
        </p:nvSpPr>
        <p:spPr>
          <a:xfrm>
            <a:off x="685800" y="2133600"/>
            <a:ext cx="8077200" cy="3429000"/>
          </a:xfrm>
        </p:spPr>
        <p:txBody>
          <a:bodyPr/>
          <a:lstStyle/>
          <a:p>
            <a:pPr marL="0" indent="0">
              <a:buNone/>
            </a:pPr>
            <a:r>
              <a:rPr lang="en-US" dirty="0"/>
              <a:t>Title IX requires that Key Personnel act Impartially and avoid Explicit Bias, Conflicts of Interest, Perception of Bias, and Implicit Bias.</a:t>
            </a:r>
          </a:p>
        </p:txBody>
      </p:sp>
    </p:spTree>
    <p:extLst>
      <p:ext uri="{BB962C8B-B14F-4D97-AF65-F5344CB8AC3E}">
        <p14:creationId xmlns:p14="http://schemas.microsoft.com/office/powerpoint/2010/main" val="264694039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7728-5D52-6A02-99C8-D0795213A632}"/>
              </a:ext>
            </a:extLst>
          </p:cNvPr>
          <p:cNvSpPr>
            <a:spLocks noGrp="1"/>
          </p:cNvSpPr>
          <p:nvPr>
            <p:ph type="title"/>
          </p:nvPr>
        </p:nvSpPr>
        <p:spPr/>
        <p:txBody>
          <a:bodyPr/>
          <a:lstStyle/>
          <a:p>
            <a:r>
              <a:rPr lang="en-US" sz="4000" b="1" dirty="0">
                <a:solidFill>
                  <a:srgbClr val="8E0000"/>
                </a:solidFill>
              </a:rPr>
              <a:t>Explicit Bias</a:t>
            </a:r>
          </a:p>
        </p:txBody>
      </p:sp>
      <p:sp>
        <p:nvSpPr>
          <p:cNvPr id="3" name="Content Placeholder 2">
            <a:extLst>
              <a:ext uri="{FF2B5EF4-FFF2-40B4-BE49-F238E27FC236}">
                <a16:creationId xmlns:a16="http://schemas.microsoft.com/office/drawing/2014/main" id="{5E0CE8B6-E27F-2E9E-D734-37549A738CC6}"/>
              </a:ext>
            </a:extLst>
          </p:cNvPr>
          <p:cNvSpPr>
            <a:spLocks noGrp="1"/>
          </p:cNvSpPr>
          <p:nvPr>
            <p:ph idx="1"/>
          </p:nvPr>
        </p:nvSpPr>
        <p:spPr>
          <a:xfrm>
            <a:off x="685800" y="1905000"/>
            <a:ext cx="8001000" cy="3962400"/>
          </a:xfrm>
        </p:spPr>
        <p:txBody>
          <a:bodyPr/>
          <a:lstStyle/>
          <a:p>
            <a:r>
              <a:rPr lang="en-US" dirty="0"/>
              <a:t>Forming opinions based on prejudices or attitudes toward certain groups</a:t>
            </a:r>
          </a:p>
          <a:p>
            <a:r>
              <a:rPr lang="en-US" dirty="0"/>
              <a:t>Positive or negative preferences for a particular group</a:t>
            </a:r>
          </a:p>
          <a:p>
            <a:r>
              <a:rPr lang="en-US" dirty="0"/>
              <a:t>Examples: racism, sexism, ageism, anti-LGBTQIA+</a:t>
            </a:r>
          </a:p>
          <a:p>
            <a:endParaRPr lang="en-US" dirty="0"/>
          </a:p>
        </p:txBody>
      </p:sp>
    </p:spTree>
    <p:extLst>
      <p:ext uri="{BB962C8B-B14F-4D97-AF65-F5344CB8AC3E}">
        <p14:creationId xmlns:p14="http://schemas.microsoft.com/office/powerpoint/2010/main" val="2840970315"/>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7728-5D52-6A02-99C8-D0795213A632}"/>
              </a:ext>
            </a:extLst>
          </p:cNvPr>
          <p:cNvSpPr>
            <a:spLocks noGrp="1"/>
          </p:cNvSpPr>
          <p:nvPr>
            <p:ph type="title"/>
          </p:nvPr>
        </p:nvSpPr>
        <p:spPr/>
        <p:txBody>
          <a:bodyPr/>
          <a:lstStyle/>
          <a:p>
            <a:r>
              <a:rPr lang="en-US" sz="4000" b="1" dirty="0">
                <a:solidFill>
                  <a:srgbClr val="8E0000"/>
                </a:solidFill>
              </a:rPr>
              <a:t>Conflicts of Interest and/or Perception of Bias</a:t>
            </a:r>
          </a:p>
        </p:txBody>
      </p:sp>
      <p:sp>
        <p:nvSpPr>
          <p:cNvPr id="3" name="Content Placeholder 2">
            <a:extLst>
              <a:ext uri="{FF2B5EF4-FFF2-40B4-BE49-F238E27FC236}">
                <a16:creationId xmlns:a16="http://schemas.microsoft.com/office/drawing/2014/main" id="{5E0CE8B6-E27F-2E9E-D734-37549A738CC6}"/>
              </a:ext>
            </a:extLst>
          </p:cNvPr>
          <p:cNvSpPr>
            <a:spLocks noGrp="1"/>
          </p:cNvSpPr>
          <p:nvPr>
            <p:ph idx="1"/>
          </p:nvPr>
        </p:nvSpPr>
        <p:spPr>
          <a:xfrm>
            <a:off x="679704" y="2057400"/>
            <a:ext cx="8007096" cy="3962400"/>
          </a:xfrm>
        </p:spPr>
        <p:txBody>
          <a:bodyPr/>
          <a:lstStyle/>
          <a:p>
            <a:r>
              <a:rPr lang="en-US" dirty="0"/>
              <a:t>Actions may create a reasonable impression that the actor’s ability to perform duties is impaired</a:t>
            </a:r>
          </a:p>
          <a:p>
            <a:r>
              <a:rPr lang="en-US" dirty="0"/>
              <a:t>Examples:  family or close friend relationship, prior negative or positive interactions with party</a:t>
            </a:r>
          </a:p>
        </p:txBody>
      </p:sp>
    </p:spTree>
    <p:extLst>
      <p:ext uri="{BB962C8B-B14F-4D97-AF65-F5344CB8AC3E}">
        <p14:creationId xmlns:p14="http://schemas.microsoft.com/office/powerpoint/2010/main" val="34184932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C0F7-EBA9-8807-2FCD-77322C16B14D}"/>
              </a:ext>
            </a:extLst>
          </p:cNvPr>
          <p:cNvSpPr>
            <a:spLocks noGrp="1"/>
          </p:cNvSpPr>
          <p:nvPr>
            <p:ph type="title"/>
          </p:nvPr>
        </p:nvSpPr>
        <p:spPr>
          <a:xfrm>
            <a:off x="685800" y="533400"/>
            <a:ext cx="7772400" cy="762000"/>
          </a:xfrm>
        </p:spPr>
        <p:txBody>
          <a:bodyPr/>
          <a:lstStyle/>
          <a:p>
            <a:r>
              <a:rPr lang="en-US" sz="4000" b="1" dirty="0">
                <a:solidFill>
                  <a:srgbClr val="8E0000"/>
                </a:solidFill>
              </a:rPr>
              <a:t>What is Title IX?</a:t>
            </a:r>
          </a:p>
        </p:txBody>
      </p:sp>
      <p:sp>
        <p:nvSpPr>
          <p:cNvPr id="3" name="Content Placeholder 2">
            <a:extLst>
              <a:ext uri="{FF2B5EF4-FFF2-40B4-BE49-F238E27FC236}">
                <a16:creationId xmlns:a16="http://schemas.microsoft.com/office/drawing/2014/main" id="{5D14C662-2BD3-5F1C-88FC-FBBA17AD76F5}"/>
              </a:ext>
            </a:extLst>
          </p:cNvPr>
          <p:cNvSpPr>
            <a:spLocks noGrp="1"/>
          </p:cNvSpPr>
          <p:nvPr>
            <p:ph idx="1"/>
          </p:nvPr>
        </p:nvSpPr>
        <p:spPr>
          <a:xfrm>
            <a:off x="685800" y="1752600"/>
            <a:ext cx="8001000" cy="4267200"/>
          </a:xfrm>
        </p:spPr>
        <p:txBody>
          <a:bodyPr/>
          <a:lstStyle/>
          <a:p>
            <a:pPr marL="0" indent="0">
              <a:buFontTx/>
              <a:buNone/>
            </a:pPr>
            <a:r>
              <a:rPr lang="en-US" altLang="en-US" dirty="0"/>
              <a:t>“No person in the United States shall, on the basis of sex, be excluded from participation in, be denied the benefits of, or be subjected to discrimination under any education program or activity receiving federal financial assistance.”</a:t>
            </a:r>
          </a:p>
          <a:p>
            <a:pPr marL="0" indent="0">
              <a:spcBef>
                <a:spcPts val="0"/>
              </a:spcBef>
              <a:buFontTx/>
              <a:buNone/>
            </a:pPr>
            <a:endParaRPr lang="en-US" altLang="en-US" dirty="0"/>
          </a:p>
          <a:p>
            <a:pPr marL="0" indent="0">
              <a:buFontTx/>
              <a:buNone/>
            </a:pPr>
            <a:r>
              <a:rPr lang="en-US" altLang="en-US" dirty="0"/>
              <a:t>United States Congress, 1972</a:t>
            </a:r>
          </a:p>
          <a:p>
            <a:pPr marL="0" indent="0">
              <a:buFontTx/>
              <a:buNone/>
            </a:pPr>
            <a:endParaRPr lang="en-US" altLang="en-US" dirty="0"/>
          </a:p>
        </p:txBody>
      </p:sp>
    </p:spTree>
    <p:extLst>
      <p:ext uri="{BB962C8B-B14F-4D97-AF65-F5344CB8AC3E}">
        <p14:creationId xmlns:p14="http://schemas.microsoft.com/office/powerpoint/2010/main" val="2302905758"/>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7728-5D52-6A02-99C8-D0795213A632}"/>
              </a:ext>
            </a:extLst>
          </p:cNvPr>
          <p:cNvSpPr>
            <a:spLocks noGrp="1"/>
          </p:cNvSpPr>
          <p:nvPr>
            <p:ph type="title"/>
          </p:nvPr>
        </p:nvSpPr>
        <p:spPr/>
        <p:txBody>
          <a:bodyPr/>
          <a:lstStyle/>
          <a:p>
            <a:r>
              <a:rPr lang="en-US" sz="4000" b="1" dirty="0">
                <a:solidFill>
                  <a:srgbClr val="8E0000"/>
                </a:solidFill>
              </a:rPr>
              <a:t>Implicit Bias</a:t>
            </a:r>
          </a:p>
        </p:txBody>
      </p:sp>
      <p:sp>
        <p:nvSpPr>
          <p:cNvPr id="3" name="Content Placeholder 2">
            <a:extLst>
              <a:ext uri="{FF2B5EF4-FFF2-40B4-BE49-F238E27FC236}">
                <a16:creationId xmlns:a16="http://schemas.microsoft.com/office/drawing/2014/main" id="{5E0CE8B6-E27F-2E9E-D734-37549A738CC6}"/>
              </a:ext>
            </a:extLst>
          </p:cNvPr>
          <p:cNvSpPr>
            <a:spLocks noGrp="1"/>
          </p:cNvSpPr>
          <p:nvPr>
            <p:ph idx="1"/>
          </p:nvPr>
        </p:nvSpPr>
        <p:spPr>
          <a:xfrm>
            <a:off x="685800" y="1600200"/>
            <a:ext cx="7924800" cy="4572000"/>
          </a:xfrm>
        </p:spPr>
        <p:txBody>
          <a:bodyPr/>
          <a:lstStyle/>
          <a:p>
            <a:r>
              <a:rPr lang="en-US" dirty="0"/>
              <a:t>Unconscious bias </a:t>
            </a:r>
          </a:p>
          <a:p>
            <a:r>
              <a:rPr lang="en-US" dirty="0"/>
              <a:t>Based on subconscious feelings, perceptions, attitudes, and stereotypes developed as a result of prior influences and imprints</a:t>
            </a:r>
          </a:p>
          <a:p>
            <a:r>
              <a:rPr lang="en-US" dirty="0"/>
              <a:t>Does not require animus</a:t>
            </a:r>
          </a:p>
          <a:p>
            <a:r>
              <a:rPr lang="en-US" dirty="0"/>
              <a:t>Implicit bias can be reduced/managed by discussing and recognizing</a:t>
            </a:r>
          </a:p>
        </p:txBody>
      </p:sp>
    </p:spTree>
    <p:extLst>
      <p:ext uri="{BB962C8B-B14F-4D97-AF65-F5344CB8AC3E}">
        <p14:creationId xmlns:p14="http://schemas.microsoft.com/office/powerpoint/2010/main" val="316206958"/>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381000" y="4572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dirty="0">
                <a:solidFill>
                  <a:srgbClr val="8E0000"/>
                </a:solidFill>
              </a:rPr>
              <a:t>Title IX Coordinator</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1295400"/>
            <a:ext cx="8153400" cy="501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sz="3000" b="0" dirty="0"/>
              <a:t>Oversees the District’s response to the Title IX, the personnel involved, supportive measures, the timelines, and implementation of any remedies/discipline</a:t>
            </a:r>
          </a:p>
          <a:p>
            <a:r>
              <a:rPr lang="en-US" sz="3000" b="0" dirty="0"/>
              <a:t>Duties expand under 2024 regs</a:t>
            </a:r>
          </a:p>
          <a:p>
            <a:pPr lvl="1"/>
            <a:r>
              <a:rPr lang="en-US" b="0" dirty="0"/>
              <a:t>Duty to monitor to determine if barriers to reporting potential Title IX incidents</a:t>
            </a:r>
          </a:p>
          <a:p>
            <a:pPr lvl="1"/>
            <a:r>
              <a:rPr lang="en-US" b="0" dirty="0"/>
              <a:t>Can simultaneously serve as Coordinator AND Investigator AND Decision Maker</a:t>
            </a:r>
          </a:p>
          <a:p>
            <a:pPr lvl="1"/>
            <a:r>
              <a:rPr lang="en-US" b="0" dirty="0"/>
              <a:t>Can delegate duties to others</a:t>
            </a:r>
          </a:p>
          <a:p>
            <a:pPr marL="0" indent="0">
              <a:buFontTx/>
              <a:buNone/>
            </a:pPr>
            <a:endParaRPr lang="en-US" b="0" kern="0" dirty="0"/>
          </a:p>
        </p:txBody>
      </p:sp>
    </p:spTree>
    <p:extLst>
      <p:ext uri="{BB962C8B-B14F-4D97-AF65-F5344CB8AC3E}">
        <p14:creationId xmlns:p14="http://schemas.microsoft.com/office/powerpoint/2010/main" val="109519095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9A47-0E6F-57C7-3F1C-116355EEA9DD}"/>
              </a:ext>
            </a:extLst>
          </p:cNvPr>
          <p:cNvSpPr>
            <a:spLocks noGrp="1"/>
          </p:cNvSpPr>
          <p:nvPr>
            <p:ph type="title"/>
          </p:nvPr>
        </p:nvSpPr>
        <p:spPr/>
        <p:txBody>
          <a:bodyPr/>
          <a:lstStyle/>
          <a:p>
            <a:r>
              <a:rPr lang="en-US" sz="4000" b="1" dirty="0">
                <a:solidFill>
                  <a:srgbClr val="8E0000"/>
                </a:solidFill>
              </a:rPr>
              <a:t>Title IX Investigator</a:t>
            </a:r>
          </a:p>
        </p:txBody>
      </p:sp>
      <p:sp>
        <p:nvSpPr>
          <p:cNvPr id="3" name="Content Placeholder 2">
            <a:extLst>
              <a:ext uri="{FF2B5EF4-FFF2-40B4-BE49-F238E27FC236}">
                <a16:creationId xmlns:a16="http://schemas.microsoft.com/office/drawing/2014/main" id="{09D013B0-9CBD-B4FE-8158-F6FA7DC9A117}"/>
              </a:ext>
            </a:extLst>
          </p:cNvPr>
          <p:cNvSpPr>
            <a:spLocks noGrp="1"/>
          </p:cNvSpPr>
          <p:nvPr>
            <p:ph idx="1"/>
          </p:nvPr>
        </p:nvSpPr>
        <p:spPr>
          <a:xfrm>
            <a:off x="685800" y="1828800"/>
            <a:ext cx="8001000" cy="3962400"/>
          </a:xfrm>
        </p:spPr>
        <p:txBody>
          <a:bodyPr/>
          <a:lstStyle/>
          <a:p>
            <a:r>
              <a:rPr lang="en-US" dirty="0"/>
              <a:t>Collects documents, videos, pictures, etc. (tangible evidence)</a:t>
            </a:r>
          </a:p>
          <a:p>
            <a:r>
              <a:rPr lang="en-US" dirty="0"/>
              <a:t>Interviews parties and witnesses</a:t>
            </a:r>
          </a:p>
          <a:p>
            <a:r>
              <a:rPr lang="en-US" dirty="0"/>
              <a:t>Shares evidence with the parties</a:t>
            </a:r>
          </a:p>
          <a:p>
            <a:r>
              <a:rPr lang="en-US" dirty="0"/>
              <a:t>Writes investigation report</a:t>
            </a:r>
          </a:p>
          <a:p>
            <a:r>
              <a:rPr lang="en-US" dirty="0"/>
              <a:t>Sends investigation report to parties, Coordinator and Decision Maker</a:t>
            </a:r>
          </a:p>
          <a:p>
            <a:endParaRPr lang="en-US" dirty="0"/>
          </a:p>
        </p:txBody>
      </p:sp>
    </p:spTree>
    <p:extLst>
      <p:ext uri="{BB962C8B-B14F-4D97-AF65-F5344CB8AC3E}">
        <p14:creationId xmlns:p14="http://schemas.microsoft.com/office/powerpoint/2010/main" val="3807273274"/>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B219-B497-E0D3-1D49-DAFE558B7DEC}"/>
              </a:ext>
            </a:extLst>
          </p:cNvPr>
          <p:cNvSpPr>
            <a:spLocks noGrp="1"/>
          </p:cNvSpPr>
          <p:nvPr>
            <p:ph type="title"/>
          </p:nvPr>
        </p:nvSpPr>
        <p:spPr>
          <a:xfrm>
            <a:off x="685800" y="533400"/>
            <a:ext cx="7924800" cy="884238"/>
          </a:xfrm>
        </p:spPr>
        <p:txBody>
          <a:bodyPr/>
          <a:lstStyle/>
          <a:p>
            <a:r>
              <a:rPr lang="en-US" sz="4000" b="1" dirty="0">
                <a:solidFill>
                  <a:srgbClr val="8E0000"/>
                </a:solidFill>
              </a:rPr>
              <a:t>Title IX Decision Maker</a:t>
            </a:r>
          </a:p>
        </p:txBody>
      </p:sp>
      <p:sp>
        <p:nvSpPr>
          <p:cNvPr id="3" name="Content Placeholder 2">
            <a:extLst>
              <a:ext uri="{FF2B5EF4-FFF2-40B4-BE49-F238E27FC236}">
                <a16:creationId xmlns:a16="http://schemas.microsoft.com/office/drawing/2014/main" id="{DEE36A3C-3958-F5C5-D36A-EF7F5808DC82}"/>
              </a:ext>
            </a:extLst>
          </p:cNvPr>
          <p:cNvSpPr>
            <a:spLocks noGrp="1"/>
          </p:cNvSpPr>
          <p:nvPr>
            <p:ph idx="1"/>
          </p:nvPr>
        </p:nvSpPr>
        <p:spPr>
          <a:xfrm>
            <a:off x="685800" y="1828800"/>
            <a:ext cx="8077200" cy="3962400"/>
          </a:xfrm>
        </p:spPr>
        <p:txBody>
          <a:bodyPr/>
          <a:lstStyle/>
          <a:p>
            <a:r>
              <a:rPr lang="en-US" dirty="0"/>
              <a:t>Offers parties ability to ask questions</a:t>
            </a:r>
          </a:p>
          <a:p>
            <a:r>
              <a:rPr lang="en-US" dirty="0"/>
              <a:t>Reviews evidence and investigation report</a:t>
            </a:r>
          </a:p>
          <a:p>
            <a:r>
              <a:rPr lang="en-US" dirty="0"/>
              <a:t>Writes decision</a:t>
            </a:r>
          </a:p>
          <a:p>
            <a:r>
              <a:rPr lang="en-US" dirty="0"/>
              <a:t>Sends decision to Coordinator, and parties</a:t>
            </a:r>
          </a:p>
          <a:p>
            <a:r>
              <a:rPr lang="en-US" dirty="0"/>
              <a:t>Notifies parties of the right to appeal</a:t>
            </a:r>
          </a:p>
        </p:txBody>
      </p:sp>
    </p:spTree>
    <p:extLst>
      <p:ext uri="{BB962C8B-B14F-4D97-AF65-F5344CB8AC3E}">
        <p14:creationId xmlns:p14="http://schemas.microsoft.com/office/powerpoint/2010/main" val="2784128103"/>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756-1406-00A9-97A6-3234EE20E38E}"/>
              </a:ext>
            </a:extLst>
          </p:cNvPr>
          <p:cNvSpPr>
            <a:spLocks noGrp="1"/>
          </p:cNvSpPr>
          <p:nvPr>
            <p:ph type="title"/>
          </p:nvPr>
        </p:nvSpPr>
        <p:spPr/>
        <p:txBody>
          <a:bodyPr/>
          <a:lstStyle/>
          <a:p>
            <a:r>
              <a:rPr lang="en-US" sz="4000" b="1" dirty="0">
                <a:solidFill>
                  <a:srgbClr val="8E0000"/>
                </a:solidFill>
              </a:rPr>
              <a:t>TIX Decision Maker on Appeal</a:t>
            </a:r>
          </a:p>
        </p:txBody>
      </p:sp>
      <p:sp>
        <p:nvSpPr>
          <p:cNvPr id="3" name="Content Placeholder 2">
            <a:extLst>
              <a:ext uri="{FF2B5EF4-FFF2-40B4-BE49-F238E27FC236}">
                <a16:creationId xmlns:a16="http://schemas.microsoft.com/office/drawing/2014/main" id="{A19B0695-31E3-EC6D-50B7-10E3ACE9F588}"/>
              </a:ext>
            </a:extLst>
          </p:cNvPr>
          <p:cNvSpPr>
            <a:spLocks noGrp="1"/>
          </p:cNvSpPr>
          <p:nvPr>
            <p:ph idx="1"/>
          </p:nvPr>
        </p:nvSpPr>
        <p:spPr>
          <a:xfrm>
            <a:off x="685800" y="2362200"/>
            <a:ext cx="8229600" cy="3200400"/>
          </a:xfrm>
        </p:spPr>
        <p:txBody>
          <a:bodyPr/>
          <a:lstStyle/>
          <a:p>
            <a:pPr marL="0" indent="0">
              <a:buNone/>
            </a:pPr>
            <a:r>
              <a:rPr lang="en-US" dirty="0"/>
              <a:t>If an appeal is made by a party, the decision maker on appeal rules on the appeal and writes a decision</a:t>
            </a:r>
          </a:p>
        </p:txBody>
      </p:sp>
    </p:spTree>
    <p:extLst>
      <p:ext uri="{BB962C8B-B14F-4D97-AF65-F5344CB8AC3E}">
        <p14:creationId xmlns:p14="http://schemas.microsoft.com/office/powerpoint/2010/main" val="3920391442"/>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8362-366A-3DAA-421A-2C8C0A79BC86}"/>
              </a:ext>
            </a:extLst>
          </p:cNvPr>
          <p:cNvSpPr>
            <a:spLocks noGrp="1"/>
          </p:cNvSpPr>
          <p:nvPr>
            <p:ph type="title"/>
          </p:nvPr>
        </p:nvSpPr>
        <p:spPr>
          <a:xfrm>
            <a:off x="685800" y="533400"/>
            <a:ext cx="8305800" cy="884238"/>
          </a:xfrm>
        </p:spPr>
        <p:txBody>
          <a:bodyPr/>
          <a:lstStyle/>
          <a:p>
            <a:r>
              <a:rPr lang="en-US" sz="4000" b="1" dirty="0">
                <a:solidFill>
                  <a:srgbClr val="8E0000"/>
                </a:solidFill>
              </a:rPr>
              <a:t>Informal Resolution Facilitator</a:t>
            </a:r>
          </a:p>
        </p:txBody>
      </p:sp>
      <p:sp>
        <p:nvSpPr>
          <p:cNvPr id="3" name="Content Placeholder 2">
            <a:extLst>
              <a:ext uri="{FF2B5EF4-FFF2-40B4-BE49-F238E27FC236}">
                <a16:creationId xmlns:a16="http://schemas.microsoft.com/office/drawing/2014/main" id="{6DAB6009-55C3-9D05-312A-5C2A55FD31DD}"/>
              </a:ext>
            </a:extLst>
          </p:cNvPr>
          <p:cNvSpPr>
            <a:spLocks noGrp="1"/>
          </p:cNvSpPr>
          <p:nvPr>
            <p:ph idx="1"/>
          </p:nvPr>
        </p:nvSpPr>
        <p:spPr>
          <a:xfrm>
            <a:off x="685800" y="1905000"/>
            <a:ext cx="8001000" cy="3962400"/>
          </a:xfrm>
        </p:spPr>
        <p:txBody>
          <a:bodyPr/>
          <a:lstStyle/>
          <a:p>
            <a:r>
              <a:rPr lang="en-US" dirty="0"/>
              <a:t>Trained to facilitate resolution or to settle the matter between the parties</a:t>
            </a:r>
          </a:p>
          <a:p>
            <a:r>
              <a:rPr lang="en-US" dirty="0"/>
              <a:t>Often uses mediation</a:t>
            </a:r>
          </a:p>
          <a:p>
            <a:r>
              <a:rPr lang="en-US" dirty="0"/>
              <a:t>Prepares Resolution Agreement </a:t>
            </a:r>
          </a:p>
        </p:txBody>
      </p:sp>
    </p:spTree>
    <p:extLst>
      <p:ext uri="{BB962C8B-B14F-4D97-AF65-F5344CB8AC3E}">
        <p14:creationId xmlns:p14="http://schemas.microsoft.com/office/powerpoint/2010/main" val="72220802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05E4-321B-063A-CA1A-481AB9DE32C7}"/>
              </a:ext>
            </a:extLst>
          </p:cNvPr>
          <p:cNvSpPr>
            <a:spLocks noGrp="1"/>
          </p:cNvSpPr>
          <p:nvPr>
            <p:ph type="title"/>
          </p:nvPr>
        </p:nvSpPr>
        <p:spPr/>
        <p:txBody>
          <a:bodyPr/>
          <a:lstStyle/>
          <a:p>
            <a:r>
              <a:rPr lang="en-US" sz="4000" b="1" dirty="0">
                <a:solidFill>
                  <a:srgbClr val="8E0000"/>
                </a:solidFill>
              </a:rPr>
              <a:t>Supportive Measures</a:t>
            </a:r>
          </a:p>
        </p:txBody>
      </p:sp>
      <p:sp>
        <p:nvSpPr>
          <p:cNvPr id="3" name="Content Placeholder 2">
            <a:extLst>
              <a:ext uri="{FF2B5EF4-FFF2-40B4-BE49-F238E27FC236}">
                <a16:creationId xmlns:a16="http://schemas.microsoft.com/office/drawing/2014/main" id="{D7E195E3-4A00-15B9-FDA6-F959EACEB049}"/>
              </a:ext>
            </a:extLst>
          </p:cNvPr>
          <p:cNvSpPr>
            <a:spLocks noGrp="1"/>
          </p:cNvSpPr>
          <p:nvPr>
            <p:ph idx="1"/>
          </p:nvPr>
        </p:nvSpPr>
        <p:spPr>
          <a:xfrm>
            <a:off x="685800" y="1600200"/>
            <a:ext cx="7924800" cy="3962400"/>
          </a:xfrm>
        </p:spPr>
        <p:txBody>
          <a:bodyPr/>
          <a:lstStyle/>
          <a:p>
            <a:r>
              <a:rPr lang="en-US" dirty="0"/>
              <a:t>Designed to restore or preserve equal access to education program or activity</a:t>
            </a:r>
          </a:p>
          <a:p>
            <a:r>
              <a:rPr lang="en-US" dirty="0"/>
              <a:t>Non-disciplinary or punitive</a:t>
            </a:r>
          </a:p>
          <a:p>
            <a:r>
              <a:rPr lang="en-US" dirty="0"/>
              <a:t>Offered without charge</a:t>
            </a:r>
          </a:p>
          <a:p>
            <a:r>
              <a:rPr lang="en-US" dirty="0"/>
              <a:t>Cannot unreasonably burden either complainant or respondent</a:t>
            </a:r>
          </a:p>
          <a:p>
            <a:pPr marL="0" indent="0">
              <a:buNone/>
            </a:pPr>
            <a:endParaRPr lang="en-US" dirty="0"/>
          </a:p>
        </p:txBody>
      </p:sp>
    </p:spTree>
    <p:extLst>
      <p:ext uri="{BB962C8B-B14F-4D97-AF65-F5344CB8AC3E}">
        <p14:creationId xmlns:p14="http://schemas.microsoft.com/office/powerpoint/2010/main" val="848385655"/>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5D85-3578-1553-D9A3-E0E984FDAD5E}"/>
              </a:ext>
            </a:extLst>
          </p:cNvPr>
          <p:cNvSpPr>
            <a:spLocks noGrp="1"/>
          </p:cNvSpPr>
          <p:nvPr>
            <p:ph type="title"/>
          </p:nvPr>
        </p:nvSpPr>
        <p:spPr/>
        <p:txBody>
          <a:bodyPr/>
          <a:lstStyle/>
          <a:p>
            <a:r>
              <a:rPr lang="en-US" sz="4000" b="1" dirty="0">
                <a:solidFill>
                  <a:srgbClr val="8E0000"/>
                </a:solidFill>
              </a:rPr>
              <a:t>Examples of Supportive Measures</a:t>
            </a:r>
          </a:p>
        </p:txBody>
      </p:sp>
      <p:sp>
        <p:nvSpPr>
          <p:cNvPr id="6" name="Content Placeholder 5">
            <a:extLst>
              <a:ext uri="{FF2B5EF4-FFF2-40B4-BE49-F238E27FC236}">
                <a16:creationId xmlns:a16="http://schemas.microsoft.com/office/drawing/2014/main" id="{03D3A33D-5A17-F2EC-BDE8-2B7736C862DA}"/>
              </a:ext>
            </a:extLst>
          </p:cNvPr>
          <p:cNvSpPr>
            <a:spLocks noGrp="1"/>
          </p:cNvSpPr>
          <p:nvPr>
            <p:ph idx="1"/>
          </p:nvPr>
        </p:nvSpPr>
        <p:spPr>
          <a:xfrm>
            <a:off x="685800" y="1895856"/>
            <a:ext cx="8001000" cy="4419600"/>
          </a:xfrm>
        </p:spPr>
        <p:txBody>
          <a:bodyPr numCol="2"/>
          <a:lstStyle/>
          <a:p>
            <a:r>
              <a:rPr lang="en-US" dirty="0"/>
              <a:t>Counseling</a:t>
            </a:r>
          </a:p>
          <a:p>
            <a:pPr marL="0" indent="0">
              <a:buNone/>
            </a:pPr>
            <a:endParaRPr lang="en-US" dirty="0"/>
          </a:p>
          <a:p>
            <a:r>
              <a:rPr lang="en-US" dirty="0"/>
              <a:t>Modify courses</a:t>
            </a:r>
          </a:p>
          <a:p>
            <a:pPr marL="0" indent="0">
              <a:buNone/>
            </a:pPr>
            <a:endParaRPr lang="en-US" dirty="0"/>
          </a:p>
          <a:p>
            <a:r>
              <a:rPr lang="en-US" dirty="0"/>
              <a:t>Change schedule</a:t>
            </a:r>
          </a:p>
          <a:p>
            <a:endParaRPr lang="en-US" dirty="0"/>
          </a:p>
          <a:p>
            <a:r>
              <a:rPr lang="en-US" dirty="0"/>
              <a:t>Repeat course</a:t>
            </a:r>
          </a:p>
          <a:p>
            <a:r>
              <a:rPr lang="en-US" dirty="0"/>
              <a:t>Increase monitoring or supervision of students</a:t>
            </a:r>
          </a:p>
          <a:p>
            <a:pPr marL="0" indent="0">
              <a:spcBef>
                <a:spcPts val="600"/>
              </a:spcBef>
              <a:buNone/>
            </a:pPr>
            <a:endParaRPr lang="en-US" dirty="0"/>
          </a:p>
          <a:p>
            <a:r>
              <a:rPr lang="en-US" dirty="0"/>
              <a:t>No contact order (mutual or individual)</a:t>
            </a:r>
          </a:p>
        </p:txBody>
      </p:sp>
    </p:spTree>
    <p:extLst>
      <p:ext uri="{BB962C8B-B14F-4D97-AF65-F5344CB8AC3E}">
        <p14:creationId xmlns:p14="http://schemas.microsoft.com/office/powerpoint/2010/main" val="1976850988"/>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4C8E-40CD-551A-B150-859B99E3098B}"/>
              </a:ext>
            </a:extLst>
          </p:cNvPr>
          <p:cNvSpPr>
            <a:spLocks noGrp="1"/>
          </p:cNvSpPr>
          <p:nvPr>
            <p:ph type="title"/>
          </p:nvPr>
        </p:nvSpPr>
        <p:spPr/>
        <p:txBody>
          <a:bodyPr/>
          <a:lstStyle/>
          <a:p>
            <a:r>
              <a:rPr lang="en-US" sz="4000" b="1" dirty="0">
                <a:solidFill>
                  <a:srgbClr val="8E0000"/>
                </a:solidFill>
              </a:rPr>
              <a:t>Complaint Triggers the Investigation</a:t>
            </a:r>
          </a:p>
        </p:txBody>
      </p:sp>
      <p:sp>
        <p:nvSpPr>
          <p:cNvPr id="3" name="Content Placeholder 2">
            <a:extLst>
              <a:ext uri="{FF2B5EF4-FFF2-40B4-BE49-F238E27FC236}">
                <a16:creationId xmlns:a16="http://schemas.microsoft.com/office/drawing/2014/main" id="{AB868DB8-9570-2C6E-6021-471B2C678195}"/>
              </a:ext>
            </a:extLst>
          </p:cNvPr>
          <p:cNvSpPr>
            <a:spLocks noGrp="1"/>
          </p:cNvSpPr>
          <p:nvPr>
            <p:ph idx="1"/>
          </p:nvPr>
        </p:nvSpPr>
        <p:spPr>
          <a:xfrm>
            <a:off x="533400" y="2057400"/>
            <a:ext cx="8229600" cy="4419600"/>
          </a:xfrm>
        </p:spPr>
        <p:txBody>
          <a:bodyPr/>
          <a:lstStyle/>
          <a:p>
            <a:pPr marL="457200" indent="-457200">
              <a:spcBef>
                <a:spcPts val="770"/>
              </a:spcBef>
            </a:pPr>
            <a:r>
              <a:rPr lang="en-US" altLang="en-US" dirty="0">
                <a:latin typeface="Arial" panose="020B0604020202020204" pitchFamily="34" charset="0"/>
                <a:cs typeface="Arial" panose="020B0604020202020204" pitchFamily="34" charset="0"/>
              </a:rPr>
              <a:t>Complaint triggers responsibility to conduct an investigation that complies with the adopted grievance procedures</a:t>
            </a:r>
          </a:p>
          <a:p>
            <a:pPr marL="457200" indent="-457200">
              <a:spcBef>
                <a:spcPts val="770"/>
              </a:spcBef>
            </a:pPr>
            <a:r>
              <a:rPr lang="en-US" altLang="en-US" dirty="0">
                <a:latin typeface="Arial" panose="020B0604020202020204" pitchFamily="34" charset="0"/>
                <a:cs typeface="Arial" panose="020B0604020202020204" pitchFamily="34" charset="0"/>
              </a:rPr>
              <a:t>Upon notice of a complaint, the Title IX Coordinator will provide a written notice to parties explaining basic rights during the process and will assign an investigator</a:t>
            </a:r>
          </a:p>
          <a:p>
            <a:endParaRPr lang="en-US" dirty="0"/>
          </a:p>
        </p:txBody>
      </p:sp>
    </p:spTree>
    <p:extLst>
      <p:ext uri="{BB962C8B-B14F-4D97-AF65-F5344CB8AC3E}">
        <p14:creationId xmlns:p14="http://schemas.microsoft.com/office/powerpoint/2010/main" val="417307892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457200" y="990600"/>
            <a:ext cx="8534400" cy="44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Dismissal of Allegation if Complainant Withdraws or Does Not Proceed</a:t>
            </a:r>
            <a:endParaRPr lang="en-US" sz="4000" b="1" kern="0" dirty="0">
              <a:solidFill>
                <a:srgbClr val="8E0000"/>
              </a:solidFill>
            </a:endParaRPr>
          </a:p>
        </p:txBody>
      </p:sp>
      <p:sp>
        <p:nvSpPr>
          <p:cNvPr id="6" name="Content Placeholder 2">
            <a:extLst>
              <a:ext uri="{FF2B5EF4-FFF2-40B4-BE49-F238E27FC236}">
                <a16:creationId xmlns:a16="http://schemas.microsoft.com/office/drawing/2014/main" id="{D4D9E22B-7D4A-D460-8B6E-DED4B8A6D1C3}"/>
              </a:ext>
            </a:extLst>
          </p:cNvPr>
          <p:cNvSpPr txBox="1">
            <a:spLocks/>
          </p:cNvSpPr>
          <p:nvPr/>
        </p:nvSpPr>
        <p:spPr bwMode="auto">
          <a:xfrm>
            <a:off x="762000" y="2069168"/>
            <a:ext cx="8001000"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lgn="ctr">
              <a:buNone/>
            </a:pPr>
            <a:r>
              <a:rPr lang="en-US" b="0" u="sng" dirty="0">
                <a:solidFill>
                  <a:srgbClr val="C00000"/>
                </a:solidFill>
              </a:rPr>
              <a:t>2024 Regs</a:t>
            </a:r>
            <a:endParaRPr lang="en-US" sz="2800" b="0" u="sng" kern="0" dirty="0"/>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2590800"/>
            <a:ext cx="81534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solidFill>
                  <a:srgbClr val="002060"/>
                </a:solidFill>
              </a:rPr>
              <a:t>To make this fact-specific determination, the Title IX Coordinator must consider, at a minimum, the following </a:t>
            </a:r>
            <a:r>
              <a:rPr lang="en-US" b="0" u="sng" dirty="0">
                <a:solidFill>
                  <a:srgbClr val="002060"/>
                </a:solidFill>
              </a:rPr>
              <a:t>eight (8) factors</a:t>
            </a:r>
            <a:r>
              <a:rPr lang="en-US" b="0" dirty="0">
                <a:solidFill>
                  <a:srgbClr val="002060"/>
                </a:solidFill>
              </a:rPr>
              <a:t>:</a:t>
            </a:r>
          </a:p>
          <a:p>
            <a:pPr marL="0" indent="0">
              <a:lnSpc>
                <a:spcPts val="2800"/>
              </a:lnSpc>
              <a:spcBef>
                <a:spcPts val="0"/>
              </a:spcBef>
              <a:buNone/>
            </a:pPr>
            <a:r>
              <a:rPr lang="en-US" b="0" dirty="0">
                <a:solidFill>
                  <a:srgbClr val="002060"/>
                </a:solidFill>
              </a:rPr>
              <a:t> </a:t>
            </a:r>
          </a:p>
          <a:p>
            <a:pPr marL="514350" indent="-514350">
              <a:buFont typeface="+mj-lt"/>
              <a:buAutoNum type="arabicPeriod"/>
            </a:pPr>
            <a:r>
              <a:rPr lang="en-US" b="0" dirty="0">
                <a:solidFill>
                  <a:srgbClr val="002060"/>
                </a:solidFill>
              </a:rPr>
              <a:t>Complainant’s request not to proceed</a:t>
            </a:r>
          </a:p>
          <a:p>
            <a:pPr marL="514350" indent="-514350">
              <a:buFont typeface="+mj-lt"/>
              <a:buAutoNum type="arabicPeriod"/>
            </a:pPr>
            <a:r>
              <a:rPr lang="en-US" b="0" dirty="0">
                <a:solidFill>
                  <a:srgbClr val="002060"/>
                </a:solidFill>
              </a:rPr>
              <a:t>Complainant’s reasonable safety concerns regarding initiation of complaint</a:t>
            </a:r>
          </a:p>
          <a:p>
            <a:pPr marL="0" indent="0">
              <a:buFontTx/>
              <a:buNone/>
            </a:pPr>
            <a:endParaRPr lang="en-US" b="0" kern="0" dirty="0"/>
          </a:p>
          <a:p>
            <a:pPr marL="0" indent="0">
              <a:buFontTx/>
              <a:buNone/>
            </a:pPr>
            <a:endParaRPr lang="en-US" b="0" kern="0" dirty="0"/>
          </a:p>
        </p:txBody>
      </p:sp>
    </p:spTree>
    <p:extLst>
      <p:ext uri="{BB962C8B-B14F-4D97-AF65-F5344CB8AC3E}">
        <p14:creationId xmlns:p14="http://schemas.microsoft.com/office/powerpoint/2010/main" val="372284249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D7EF-76B2-9909-FD71-F7431F74B2FB}"/>
              </a:ext>
            </a:extLst>
          </p:cNvPr>
          <p:cNvSpPr>
            <a:spLocks noGrp="1"/>
          </p:cNvSpPr>
          <p:nvPr>
            <p:ph type="title"/>
          </p:nvPr>
        </p:nvSpPr>
        <p:spPr/>
        <p:txBody>
          <a:bodyPr/>
          <a:lstStyle/>
          <a:p>
            <a:r>
              <a:rPr lang="en-US" sz="4000" b="1" dirty="0">
                <a:solidFill>
                  <a:srgbClr val="8E0000"/>
                </a:solidFill>
              </a:rPr>
              <a:t>Title IX Regulations—HELP!</a:t>
            </a:r>
          </a:p>
        </p:txBody>
      </p:sp>
      <p:sp>
        <p:nvSpPr>
          <p:cNvPr id="3" name="Content Placeholder 2">
            <a:extLst>
              <a:ext uri="{FF2B5EF4-FFF2-40B4-BE49-F238E27FC236}">
                <a16:creationId xmlns:a16="http://schemas.microsoft.com/office/drawing/2014/main" id="{EAFA7AF9-2E78-49CE-06FA-BF14F6F57AAA}"/>
              </a:ext>
            </a:extLst>
          </p:cNvPr>
          <p:cNvSpPr>
            <a:spLocks noGrp="1"/>
          </p:cNvSpPr>
          <p:nvPr>
            <p:ph idx="1"/>
          </p:nvPr>
        </p:nvSpPr>
        <p:spPr>
          <a:xfrm>
            <a:off x="685800" y="1752600"/>
            <a:ext cx="7772400" cy="4343400"/>
          </a:xfrm>
        </p:spPr>
        <p:txBody>
          <a:bodyPr/>
          <a:lstStyle/>
          <a:p>
            <a:pPr>
              <a:spcBef>
                <a:spcPts val="0"/>
              </a:spcBef>
            </a:pPr>
            <a:r>
              <a:rPr lang="en-US" dirty="0"/>
              <a:t>2020 Regulations</a:t>
            </a:r>
          </a:p>
          <a:p>
            <a:pPr marL="0" indent="0">
              <a:spcBef>
                <a:spcPts val="0"/>
              </a:spcBef>
              <a:buNone/>
            </a:pPr>
            <a:endParaRPr lang="en-US" dirty="0"/>
          </a:p>
          <a:p>
            <a:pPr>
              <a:spcBef>
                <a:spcPts val="0"/>
              </a:spcBef>
            </a:pPr>
            <a:r>
              <a:rPr lang="en-US" dirty="0"/>
              <a:t>2024 Regulations</a:t>
            </a:r>
          </a:p>
          <a:p>
            <a:pPr>
              <a:spcBef>
                <a:spcPts val="0"/>
              </a:spcBef>
            </a:pPr>
            <a:endParaRPr lang="en-US" dirty="0"/>
          </a:p>
          <a:p>
            <a:pPr>
              <a:spcBef>
                <a:spcPts val="0"/>
              </a:spcBef>
            </a:pPr>
            <a:r>
              <a:rPr lang="en-US" dirty="0"/>
              <a:t>What’s the difference? </a:t>
            </a:r>
          </a:p>
          <a:p>
            <a:pPr>
              <a:spcBef>
                <a:spcPts val="0"/>
              </a:spcBef>
            </a:pPr>
            <a:endParaRPr lang="en-US" dirty="0"/>
          </a:p>
          <a:p>
            <a:pPr>
              <a:spcBef>
                <a:spcPts val="0"/>
              </a:spcBef>
            </a:pPr>
            <a:r>
              <a:rPr lang="en-US" dirty="0"/>
              <a:t>What regulations does my District follow?</a:t>
            </a:r>
          </a:p>
        </p:txBody>
      </p:sp>
    </p:spTree>
    <p:extLst>
      <p:ext uri="{BB962C8B-B14F-4D97-AF65-F5344CB8AC3E}">
        <p14:creationId xmlns:p14="http://schemas.microsoft.com/office/powerpoint/2010/main" val="3660984232"/>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1142999"/>
            <a:ext cx="7772400" cy="29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Dismissal of Allegation If Complainant Withdraws or Does Not Proceed</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2438400"/>
            <a:ext cx="815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spcBef>
                <a:spcPts val="700"/>
              </a:spcBef>
              <a:buFont typeface="+mj-lt"/>
              <a:buAutoNum type="arabicPeriod" startAt="3"/>
            </a:pPr>
            <a:r>
              <a:rPr lang="en-US" b="0" dirty="0">
                <a:solidFill>
                  <a:srgbClr val="002060"/>
                </a:solidFill>
              </a:rPr>
              <a:t>Risk that additional acts of sex discrimination would occur if complaint is not initiated </a:t>
            </a:r>
          </a:p>
          <a:p>
            <a:pPr marL="514350" indent="-514350">
              <a:spcBef>
                <a:spcPts val="700"/>
              </a:spcBef>
              <a:buFont typeface="+mj-lt"/>
              <a:buAutoNum type="arabicPeriod" startAt="3"/>
            </a:pPr>
            <a:r>
              <a:rPr lang="en-US" b="0" dirty="0">
                <a:solidFill>
                  <a:srgbClr val="002060"/>
                </a:solidFill>
              </a:rPr>
              <a:t>Severity of the alleged sex discrimination</a:t>
            </a:r>
          </a:p>
          <a:p>
            <a:pPr marL="514350" indent="-514350">
              <a:spcBef>
                <a:spcPts val="700"/>
              </a:spcBef>
              <a:buFont typeface="+mj-lt"/>
              <a:buAutoNum type="arabicPeriod" startAt="3"/>
            </a:pPr>
            <a:r>
              <a:rPr lang="en-US" b="0" dirty="0">
                <a:solidFill>
                  <a:srgbClr val="002060"/>
                </a:solidFill>
              </a:rPr>
              <a:t>Age and relationship of the parties, including whether the respondent is an employee</a:t>
            </a:r>
          </a:p>
          <a:p>
            <a:pPr marL="0" indent="0" algn="ctr">
              <a:buNone/>
            </a:pPr>
            <a:endParaRPr lang="en-US" sz="2800" b="0" dirty="0">
              <a:solidFill>
                <a:srgbClr val="002060"/>
              </a:solidFill>
            </a:endParaRP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2455210217"/>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990599"/>
            <a:ext cx="7772400" cy="4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Dismissal of Allegation If Complainant Withdraws or Does Not Proceed</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2590800"/>
            <a:ext cx="830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buFont typeface="+mj-lt"/>
              <a:buAutoNum type="arabicPeriod" startAt="6"/>
            </a:pPr>
            <a:r>
              <a:rPr lang="en-US" b="0" dirty="0">
                <a:solidFill>
                  <a:srgbClr val="002060"/>
                </a:solidFill>
              </a:rPr>
              <a:t>Scope of the alleged sex discrimination, including information suggesting a pattern, ongoing sex discrimination or sex discrimination alleged to have impacted multiple individuals</a:t>
            </a:r>
            <a:endParaRPr lang="en-US" b="0" kern="0" dirty="0"/>
          </a:p>
          <a:p>
            <a:pPr marL="0" indent="0">
              <a:buFontTx/>
              <a:buNone/>
            </a:pPr>
            <a:endParaRPr lang="en-US" b="0" kern="0" dirty="0"/>
          </a:p>
        </p:txBody>
      </p:sp>
    </p:spTree>
    <p:extLst>
      <p:ext uri="{BB962C8B-B14F-4D97-AF65-F5344CB8AC3E}">
        <p14:creationId xmlns:p14="http://schemas.microsoft.com/office/powerpoint/2010/main" val="3179915350"/>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1066799"/>
            <a:ext cx="7772400" cy="36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Dismissal of Allegation If Complainant Withdraws or Does Not Proceed</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800" y="2590800"/>
            <a:ext cx="8001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buFont typeface="+mj-lt"/>
              <a:buAutoNum type="arabicPeriod" startAt="7"/>
            </a:pPr>
            <a:r>
              <a:rPr lang="en-US" b="0" dirty="0">
                <a:solidFill>
                  <a:srgbClr val="002060"/>
                </a:solidFill>
              </a:rPr>
              <a:t>Availability of the evidence to assist a decisionmaker</a:t>
            </a:r>
          </a:p>
          <a:p>
            <a:pPr marL="514350" indent="-514350">
              <a:buFont typeface="+mj-lt"/>
              <a:buAutoNum type="arabicPeriod" startAt="7"/>
            </a:pPr>
            <a:r>
              <a:rPr lang="en-US" b="0" dirty="0">
                <a:solidFill>
                  <a:srgbClr val="002060"/>
                </a:solidFill>
              </a:rPr>
              <a:t>Whether the recipient could end the alleged sex discrimination and prevent its recurrence without initiating the grievance procedures</a:t>
            </a:r>
          </a:p>
          <a:p>
            <a:pPr marL="0" indent="0" algn="ctr">
              <a:buNone/>
            </a:pPr>
            <a:endParaRPr lang="en-US" sz="2800" b="0" dirty="0">
              <a:solidFill>
                <a:srgbClr val="002060"/>
              </a:solidFill>
            </a:endParaRP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4189591970"/>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EA8F-6695-5DC0-EF5A-C2BA955DE1FA}"/>
              </a:ext>
            </a:extLst>
          </p:cNvPr>
          <p:cNvSpPr>
            <a:spLocks noGrp="1"/>
          </p:cNvSpPr>
          <p:nvPr>
            <p:ph type="title"/>
          </p:nvPr>
        </p:nvSpPr>
        <p:spPr>
          <a:xfrm>
            <a:off x="685800" y="334962"/>
            <a:ext cx="7772400" cy="884238"/>
          </a:xfrm>
        </p:spPr>
        <p:txBody>
          <a:bodyPr/>
          <a:lstStyle/>
          <a:p>
            <a:r>
              <a:rPr lang="en-US" sz="4000" b="1" dirty="0">
                <a:solidFill>
                  <a:srgbClr val="8E0000"/>
                </a:solidFill>
              </a:rPr>
              <a:t>Complainant</a:t>
            </a:r>
          </a:p>
        </p:txBody>
      </p:sp>
      <p:sp>
        <p:nvSpPr>
          <p:cNvPr id="3" name="Content Placeholder 2">
            <a:extLst>
              <a:ext uri="{FF2B5EF4-FFF2-40B4-BE49-F238E27FC236}">
                <a16:creationId xmlns:a16="http://schemas.microsoft.com/office/drawing/2014/main" id="{709A8162-A83F-4C32-CD28-BFD818657269}"/>
              </a:ext>
            </a:extLst>
          </p:cNvPr>
          <p:cNvSpPr>
            <a:spLocks noGrp="1"/>
          </p:cNvSpPr>
          <p:nvPr>
            <p:ph idx="1"/>
          </p:nvPr>
        </p:nvSpPr>
        <p:spPr>
          <a:xfrm>
            <a:off x="533400" y="1371600"/>
            <a:ext cx="8153400" cy="5181600"/>
          </a:xfrm>
        </p:spPr>
        <p:txBody>
          <a:bodyPr/>
          <a:lstStyle/>
          <a:p>
            <a:r>
              <a:rPr lang="en-US" sz="3200" b="0" dirty="0">
                <a:solidFill>
                  <a:srgbClr val="002060"/>
                </a:solidFill>
              </a:rPr>
              <a:t>2020 regs: Individual who is alleged to be the victim of “</a:t>
            </a:r>
            <a:r>
              <a:rPr lang="en-US" sz="3200" b="0" u="sng" dirty="0">
                <a:solidFill>
                  <a:srgbClr val="002060"/>
                </a:solidFill>
              </a:rPr>
              <a:t>current</a:t>
            </a:r>
            <a:r>
              <a:rPr lang="en-US" sz="3200" b="0" dirty="0">
                <a:solidFill>
                  <a:srgbClr val="002060"/>
                </a:solidFill>
              </a:rPr>
              <a:t>” conduct</a:t>
            </a:r>
          </a:p>
          <a:p>
            <a:r>
              <a:rPr lang="en-US" sz="3200" b="0" dirty="0">
                <a:solidFill>
                  <a:srgbClr val="002060"/>
                </a:solidFill>
              </a:rPr>
              <a:t>2024 regs: Individual who is alleged to be the victim of conduct that could constitute sexual harassment (or sex discrimination) whether it occurred in the past and including a victim who is an applicant to an educational program or activity</a:t>
            </a:r>
          </a:p>
          <a:p>
            <a:pPr marL="0" indent="0" algn="ctr">
              <a:buNone/>
            </a:pPr>
            <a:r>
              <a:rPr lang="en-US" b="1" dirty="0">
                <a:solidFill>
                  <a:srgbClr val="8E0000"/>
                </a:solidFill>
              </a:rPr>
              <a:t>Is there a statute of limitations?</a:t>
            </a:r>
          </a:p>
        </p:txBody>
      </p:sp>
    </p:spTree>
    <p:extLst>
      <p:ext uri="{BB962C8B-B14F-4D97-AF65-F5344CB8AC3E}">
        <p14:creationId xmlns:p14="http://schemas.microsoft.com/office/powerpoint/2010/main" val="1927045196"/>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5662-BF87-CA16-B9EE-451C7468369F}"/>
              </a:ext>
            </a:extLst>
          </p:cNvPr>
          <p:cNvSpPr>
            <a:spLocks noGrp="1"/>
          </p:cNvSpPr>
          <p:nvPr>
            <p:ph type="title"/>
          </p:nvPr>
        </p:nvSpPr>
        <p:spPr/>
        <p:txBody>
          <a:bodyPr/>
          <a:lstStyle/>
          <a:p>
            <a:r>
              <a:rPr lang="en-US" sz="4000" b="1" dirty="0">
                <a:solidFill>
                  <a:srgbClr val="8E0000"/>
                </a:solidFill>
              </a:rPr>
              <a:t>Procedural Requirements</a:t>
            </a:r>
          </a:p>
        </p:txBody>
      </p:sp>
      <p:sp>
        <p:nvSpPr>
          <p:cNvPr id="3" name="Content Placeholder 2">
            <a:extLst>
              <a:ext uri="{FF2B5EF4-FFF2-40B4-BE49-F238E27FC236}">
                <a16:creationId xmlns:a16="http://schemas.microsoft.com/office/drawing/2014/main" id="{8AA31BEC-7B98-4E6E-CABA-52717DFEA377}"/>
              </a:ext>
            </a:extLst>
          </p:cNvPr>
          <p:cNvSpPr>
            <a:spLocks noGrp="1"/>
          </p:cNvSpPr>
          <p:nvPr>
            <p:ph idx="1"/>
          </p:nvPr>
        </p:nvSpPr>
        <p:spPr>
          <a:xfrm>
            <a:off x="609600" y="1752600"/>
            <a:ext cx="8001000" cy="3962400"/>
          </a:xfrm>
        </p:spPr>
        <p:txBody>
          <a:bodyPr/>
          <a:lstStyle/>
          <a:p>
            <a:pPr marL="457200" indent="-457200">
              <a:defRPr/>
            </a:pPr>
            <a:r>
              <a:rPr lang="en-US" altLang="en-US" sz="3000" dirty="0">
                <a:latin typeface="Arial" panose="020B0604020202020204" pitchFamily="34" charset="0"/>
                <a:cs typeface="Arial" panose="020B0604020202020204" pitchFamily="34" charset="0"/>
              </a:rPr>
              <a:t>Parties may have an advisor of their choice</a:t>
            </a:r>
          </a:p>
          <a:p>
            <a:pPr marL="857250" lvl="1" indent="-457200">
              <a:buSzPct val="70000"/>
              <a:defRPr/>
            </a:pPr>
            <a:r>
              <a:rPr lang="en-US" altLang="en-US" sz="3000" dirty="0">
                <a:latin typeface="Arial" panose="020B0604020202020204" pitchFamily="34" charset="0"/>
                <a:cs typeface="Arial" panose="020B0604020202020204" pitchFamily="34" charset="0"/>
              </a:rPr>
              <a:t>Advisor may be an attorney, but does not have to be</a:t>
            </a:r>
          </a:p>
          <a:p>
            <a:pPr marL="857250" lvl="1" indent="-457200">
              <a:buSzPct val="70000"/>
              <a:defRPr/>
            </a:pPr>
            <a:r>
              <a:rPr lang="en-US" altLang="en-US" sz="3000" dirty="0">
                <a:latin typeface="Arial" panose="020B0604020202020204" pitchFamily="34" charset="0"/>
                <a:cs typeface="Arial" panose="020B0604020202020204" pitchFamily="34" charset="0"/>
              </a:rPr>
              <a:t>Parents of minor students are not advisors, but do have the right to be present with their child</a:t>
            </a:r>
          </a:p>
          <a:p>
            <a:pPr marL="1257300" lvl="2" indent="-457200">
              <a:buSzPct val="70000"/>
              <a:defRPr/>
            </a:pPr>
            <a:r>
              <a:rPr lang="en-US" altLang="en-US" sz="2800" dirty="0">
                <a:latin typeface="Arial" panose="020B0604020202020204" pitchFamily="34" charset="0"/>
                <a:cs typeface="Arial" panose="020B0604020202020204" pitchFamily="34" charset="0"/>
              </a:rPr>
              <a:t>i.e. a minor student may have both a parent and an advisor present/notified </a:t>
            </a:r>
          </a:p>
          <a:p>
            <a:endParaRPr lang="en-US" dirty="0"/>
          </a:p>
        </p:txBody>
      </p:sp>
    </p:spTree>
    <p:extLst>
      <p:ext uri="{BB962C8B-B14F-4D97-AF65-F5344CB8AC3E}">
        <p14:creationId xmlns:p14="http://schemas.microsoft.com/office/powerpoint/2010/main" val="234094693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4769-C774-DCA5-86B8-1FE5736541E5}"/>
              </a:ext>
            </a:extLst>
          </p:cNvPr>
          <p:cNvSpPr>
            <a:spLocks noGrp="1"/>
          </p:cNvSpPr>
          <p:nvPr>
            <p:ph type="title"/>
          </p:nvPr>
        </p:nvSpPr>
        <p:spPr/>
        <p:txBody>
          <a:bodyPr/>
          <a:lstStyle/>
          <a:p>
            <a:r>
              <a:rPr lang="en-US" sz="4000" b="1" dirty="0">
                <a:solidFill>
                  <a:srgbClr val="8E0000"/>
                </a:solidFill>
              </a:rPr>
              <a:t>Procedural Requirements</a:t>
            </a:r>
          </a:p>
        </p:txBody>
      </p:sp>
      <p:sp>
        <p:nvSpPr>
          <p:cNvPr id="3" name="Content Placeholder 2">
            <a:extLst>
              <a:ext uri="{FF2B5EF4-FFF2-40B4-BE49-F238E27FC236}">
                <a16:creationId xmlns:a16="http://schemas.microsoft.com/office/drawing/2014/main" id="{AF4DD6DE-3E5B-C9C2-F1FE-5AD94E536E33}"/>
              </a:ext>
            </a:extLst>
          </p:cNvPr>
          <p:cNvSpPr>
            <a:spLocks noGrp="1"/>
          </p:cNvSpPr>
          <p:nvPr>
            <p:ph idx="1"/>
          </p:nvPr>
        </p:nvSpPr>
        <p:spPr>
          <a:xfrm>
            <a:off x="609600" y="1828800"/>
            <a:ext cx="8229600" cy="4648200"/>
          </a:xfrm>
        </p:spPr>
        <p:txBody>
          <a:bodyPr/>
          <a:lstStyle/>
          <a:p>
            <a:pPr marL="338138" indent="-338138"/>
            <a:r>
              <a:rPr lang="en-US" altLang="en-US" dirty="0">
                <a:latin typeface="Arial" panose="020B0604020202020204" pitchFamily="34" charset="0"/>
                <a:cs typeface="Arial" panose="020B0604020202020204" pitchFamily="34" charset="0"/>
              </a:rPr>
              <a:t>Parties have the opportunity to inspect and review evidence collected during the investigation</a:t>
            </a:r>
          </a:p>
          <a:p>
            <a:pPr marL="738188" lvl="1" indent="-338138"/>
            <a:r>
              <a:rPr lang="en-US" altLang="en-US" dirty="0">
                <a:latin typeface="Arial" panose="020B0604020202020204" pitchFamily="34" charset="0"/>
                <a:cs typeface="Arial" panose="020B0604020202020204" pitchFamily="34" charset="0"/>
              </a:rPr>
              <a:t>Should sign a non-disclosure agreement (NDA), which does not restrict either party’s ability to discuss the allegations or gather and present evidence</a:t>
            </a:r>
          </a:p>
          <a:p>
            <a:endParaRPr lang="en-US" dirty="0"/>
          </a:p>
        </p:txBody>
      </p:sp>
    </p:spTree>
    <p:extLst>
      <p:ext uri="{BB962C8B-B14F-4D97-AF65-F5344CB8AC3E}">
        <p14:creationId xmlns:p14="http://schemas.microsoft.com/office/powerpoint/2010/main" val="3145599048"/>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48481"/>
            <a:ext cx="8381999"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District’s Obligations (Response)</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800" y="1523999"/>
            <a:ext cx="8153400" cy="463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sz="2800" b="0" dirty="0"/>
              <a:t>Respond </a:t>
            </a:r>
            <a:r>
              <a:rPr lang="en-US" sz="2800" b="0" u="sng" dirty="0"/>
              <a:t>promptly and effectively </a:t>
            </a:r>
            <a:r>
              <a:rPr lang="en-US" sz="2800" b="0" dirty="0"/>
              <a:t>(vs. not act with “deliberate indifference” under prior regulations)</a:t>
            </a:r>
            <a:endParaRPr lang="en-US" sz="2800" b="0" u="sng" dirty="0"/>
          </a:p>
          <a:p>
            <a:r>
              <a:rPr lang="en-US" sz="2800" b="0" dirty="0"/>
              <a:t>Address sex discrimination in the program or activity</a:t>
            </a:r>
          </a:p>
          <a:p>
            <a:r>
              <a:rPr lang="en-US" sz="2800" b="0" dirty="0"/>
              <a:t>Designation of confidential employees</a:t>
            </a:r>
          </a:p>
          <a:p>
            <a:r>
              <a:rPr lang="en-US" sz="2800" b="0" dirty="0"/>
              <a:t>Monitor for barriers to reporting conduct that may “reasonably constitute sex discrimination AND take reasonably calculated steps to address—Title IX Coordinator</a:t>
            </a:r>
          </a:p>
          <a:p>
            <a:pPr marL="0" indent="0">
              <a:buFontTx/>
              <a:buNone/>
            </a:pPr>
            <a:endParaRPr lang="en-US" b="0" kern="0" dirty="0"/>
          </a:p>
        </p:txBody>
      </p:sp>
    </p:spTree>
    <p:extLst>
      <p:ext uri="{BB962C8B-B14F-4D97-AF65-F5344CB8AC3E}">
        <p14:creationId xmlns:p14="http://schemas.microsoft.com/office/powerpoint/2010/main" val="1279927107"/>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48481"/>
            <a:ext cx="8381999"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Grievance Procedures </a:t>
            </a:r>
          </a:p>
          <a:p>
            <a:r>
              <a:rPr lang="en-US" sz="4000" b="1" dirty="0">
                <a:solidFill>
                  <a:srgbClr val="8E0000"/>
                </a:solidFill>
              </a:rPr>
              <a:t>(2024 regs)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799" y="1905000"/>
            <a:ext cx="8229599" cy="440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b="0" dirty="0"/>
              <a:t>Title IX Coordinator can also be Investigator and Decision Maker</a:t>
            </a:r>
          </a:p>
          <a:p>
            <a:r>
              <a:rPr lang="en-US" b="0" dirty="0"/>
              <a:t>Supportive measures</a:t>
            </a:r>
          </a:p>
          <a:p>
            <a:r>
              <a:rPr lang="en-US" b="0" dirty="0"/>
              <a:t>Informal Resolution offered earlier and encouraged</a:t>
            </a:r>
          </a:p>
          <a:p>
            <a:r>
              <a:rPr lang="en-US" b="0" dirty="0"/>
              <a:t>Consult one member of IEP/504 team if Complainant or Respondent has IEP or 504 (“student with disability”)</a:t>
            </a:r>
          </a:p>
          <a:p>
            <a:pPr marL="0" indent="0">
              <a:buFontTx/>
              <a:buNone/>
            </a:pPr>
            <a:endParaRPr lang="en-US" b="0" kern="0" dirty="0"/>
          </a:p>
        </p:txBody>
      </p:sp>
    </p:spTree>
    <p:extLst>
      <p:ext uri="{BB962C8B-B14F-4D97-AF65-F5344CB8AC3E}">
        <p14:creationId xmlns:p14="http://schemas.microsoft.com/office/powerpoint/2010/main" val="2792633924"/>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48480"/>
            <a:ext cx="8381999" cy="166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Important Changes in Obligations</a:t>
            </a:r>
          </a:p>
        </p:txBody>
      </p:sp>
      <p:sp>
        <p:nvSpPr>
          <p:cNvPr id="2" name="Content Placeholder 2">
            <a:extLst>
              <a:ext uri="{FF2B5EF4-FFF2-40B4-BE49-F238E27FC236}">
                <a16:creationId xmlns:a16="http://schemas.microsoft.com/office/drawing/2014/main" id="{4487FD46-95E9-63FC-3A5F-5459A761F075}"/>
              </a:ext>
            </a:extLst>
          </p:cNvPr>
          <p:cNvSpPr txBox="1">
            <a:spLocks/>
          </p:cNvSpPr>
          <p:nvPr/>
        </p:nvSpPr>
        <p:spPr bwMode="auto">
          <a:xfrm>
            <a:off x="914400" y="2499519"/>
            <a:ext cx="7620000" cy="214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b="0" dirty="0"/>
              <a:t>Training</a:t>
            </a:r>
          </a:p>
          <a:p>
            <a:r>
              <a:rPr lang="en-US" b="0" dirty="0"/>
              <a:t>Non-discrimination Policy</a:t>
            </a:r>
          </a:p>
          <a:p>
            <a:pPr lvl="1"/>
            <a:r>
              <a:rPr lang="en-US" sz="3200" b="0" dirty="0"/>
              <a:t>Requirements of the policy</a:t>
            </a:r>
          </a:p>
          <a:p>
            <a:pPr lvl="1"/>
            <a:r>
              <a:rPr lang="en-US" sz="3200" b="0" dirty="0"/>
              <a:t>Publication requirements</a:t>
            </a:r>
          </a:p>
          <a:p>
            <a:pPr marL="0" indent="0">
              <a:buFontTx/>
              <a:buNone/>
            </a:pPr>
            <a:endParaRPr lang="en-US" b="0" kern="0" dirty="0"/>
          </a:p>
        </p:txBody>
      </p:sp>
    </p:spTree>
    <p:extLst>
      <p:ext uri="{BB962C8B-B14F-4D97-AF65-F5344CB8AC3E}">
        <p14:creationId xmlns:p14="http://schemas.microsoft.com/office/powerpoint/2010/main" val="1369031219"/>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457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TRAINING</a:t>
            </a:r>
            <a:endParaRPr lang="en-US" sz="4000" b="1" kern="0" dirty="0">
              <a:solidFill>
                <a:srgbClr val="8E0000"/>
              </a:solidFill>
            </a:endParaRPr>
          </a:p>
        </p:txBody>
      </p:sp>
      <p:sp>
        <p:nvSpPr>
          <p:cNvPr id="6" name="Content Placeholder 2">
            <a:extLst>
              <a:ext uri="{FF2B5EF4-FFF2-40B4-BE49-F238E27FC236}">
                <a16:creationId xmlns:a16="http://schemas.microsoft.com/office/drawing/2014/main" id="{D4D9E22B-7D4A-D460-8B6E-DED4B8A6D1C3}"/>
              </a:ext>
            </a:extLst>
          </p:cNvPr>
          <p:cNvSpPr txBox="1">
            <a:spLocks/>
          </p:cNvSpPr>
          <p:nvPr/>
        </p:nvSpPr>
        <p:spPr bwMode="auto">
          <a:xfrm>
            <a:off x="762000" y="1325562"/>
            <a:ext cx="8001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lgn="ctr">
              <a:buNone/>
            </a:pPr>
            <a:r>
              <a:rPr lang="en-US" b="0" u="sng" dirty="0">
                <a:solidFill>
                  <a:srgbClr val="C00000"/>
                </a:solidFill>
              </a:rPr>
              <a:t>2020 Regs</a:t>
            </a:r>
            <a:endParaRPr lang="en-US" sz="2800" b="0" u="sng" kern="0" dirty="0"/>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800" y="20574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solidFill>
                  <a:srgbClr val="002060"/>
                </a:solidFill>
              </a:rPr>
              <a:t>A District must ensure that Title IX Coordinators, investigators, decision-makers and any person who facilitates an informal resolution process, receive training in: </a:t>
            </a:r>
          </a:p>
          <a:p>
            <a:r>
              <a:rPr lang="en-US" sz="3000" b="0" dirty="0">
                <a:solidFill>
                  <a:srgbClr val="002060"/>
                </a:solidFill>
              </a:rPr>
              <a:t>Definition of sexual harassment, grievance process, how to serve impartially, conflicts of interest, etc.</a:t>
            </a:r>
          </a:p>
          <a:p>
            <a:pPr marL="0" indent="0">
              <a:buFontTx/>
              <a:buNone/>
            </a:pPr>
            <a:endParaRPr lang="en-US" sz="3000" b="0" kern="0" dirty="0"/>
          </a:p>
          <a:p>
            <a:pPr marL="0" indent="0">
              <a:buFontTx/>
              <a:buNone/>
            </a:pPr>
            <a:endParaRPr lang="en-US" b="0" kern="0" dirty="0"/>
          </a:p>
        </p:txBody>
      </p:sp>
    </p:spTree>
    <p:extLst>
      <p:ext uri="{BB962C8B-B14F-4D97-AF65-F5344CB8AC3E}">
        <p14:creationId xmlns:p14="http://schemas.microsoft.com/office/powerpoint/2010/main" val="301455981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F6B7-3C7B-05B5-85D2-B31A6121DE47}"/>
              </a:ext>
            </a:extLst>
          </p:cNvPr>
          <p:cNvSpPr>
            <a:spLocks noGrp="1"/>
          </p:cNvSpPr>
          <p:nvPr>
            <p:ph type="title"/>
          </p:nvPr>
        </p:nvSpPr>
        <p:spPr>
          <a:xfrm>
            <a:off x="685800" y="533400"/>
            <a:ext cx="7772400" cy="1143000"/>
          </a:xfrm>
        </p:spPr>
        <p:txBody>
          <a:bodyPr/>
          <a:lstStyle/>
          <a:p>
            <a:r>
              <a:rPr lang="en-US" sz="4000" b="1" dirty="0">
                <a:solidFill>
                  <a:srgbClr val="8E0000"/>
                </a:solidFill>
              </a:rPr>
              <a:t>2024 Regulations Expand Protected Persons</a:t>
            </a:r>
          </a:p>
        </p:txBody>
      </p:sp>
      <p:sp>
        <p:nvSpPr>
          <p:cNvPr id="3" name="Content Placeholder 2">
            <a:extLst>
              <a:ext uri="{FF2B5EF4-FFF2-40B4-BE49-F238E27FC236}">
                <a16:creationId xmlns:a16="http://schemas.microsoft.com/office/drawing/2014/main" id="{2699DE16-7C51-2888-6409-9B36B0C2E6D2}"/>
              </a:ext>
            </a:extLst>
          </p:cNvPr>
          <p:cNvSpPr>
            <a:spLocks noGrp="1"/>
          </p:cNvSpPr>
          <p:nvPr>
            <p:ph idx="1"/>
          </p:nvPr>
        </p:nvSpPr>
        <p:spPr>
          <a:xfrm>
            <a:off x="457200" y="1981200"/>
            <a:ext cx="8305800" cy="4267200"/>
          </a:xfrm>
        </p:spPr>
        <p:txBody>
          <a:bodyPr/>
          <a:lstStyle/>
          <a:p>
            <a:pPr marL="0" indent="0">
              <a:buNone/>
            </a:pPr>
            <a:r>
              <a:rPr lang="en-US" sz="3200" dirty="0"/>
              <a:t>Title IX covers “sex discrimination” based on: </a:t>
            </a:r>
          </a:p>
          <a:p>
            <a:r>
              <a:rPr lang="en-US" sz="3200" dirty="0"/>
              <a:t>Sex stereotypes</a:t>
            </a:r>
          </a:p>
          <a:p>
            <a:r>
              <a:rPr lang="en-US" sz="3200" dirty="0"/>
              <a:t>Sex characteristics</a:t>
            </a:r>
          </a:p>
          <a:p>
            <a:r>
              <a:rPr lang="en-US" sz="3200" dirty="0"/>
              <a:t>Sexual orientation</a:t>
            </a:r>
          </a:p>
          <a:p>
            <a:r>
              <a:rPr lang="en-US" sz="3200" dirty="0"/>
              <a:t>Gender identity</a:t>
            </a:r>
          </a:p>
          <a:p>
            <a:r>
              <a:rPr lang="en-US" sz="3200" dirty="0"/>
              <a:t>Parental Status</a:t>
            </a:r>
          </a:p>
          <a:p>
            <a:r>
              <a:rPr lang="en-US" sz="3200" dirty="0"/>
              <a:t>Pregnancy or related conditions</a:t>
            </a:r>
          </a:p>
          <a:p>
            <a:endParaRPr lang="en-US" sz="3200" dirty="0"/>
          </a:p>
          <a:p>
            <a:endParaRPr lang="en-US" sz="3200" dirty="0"/>
          </a:p>
          <a:p>
            <a:endParaRPr lang="en-US" dirty="0"/>
          </a:p>
        </p:txBody>
      </p:sp>
    </p:spTree>
    <p:extLst>
      <p:ext uri="{BB962C8B-B14F-4D97-AF65-F5344CB8AC3E}">
        <p14:creationId xmlns:p14="http://schemas.microsoft.com/office/powerpoint/2010/main" val="3308456417"/>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551793"/>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TRAINING</a:t>
            </a:r>
            <a:endParaRPr lang="en-US" sz="4000" b="1" kern="0" dirty="0">
              <a:solidFill>
                <a:srgbClr val="8E0000"/>
              </a:solidFill>
            </a:endParaRPr>
          </a:p>
        </p:txBody>
      </p:sp>
      <p:sp>
        <p:nvSpPr>
          <p:cNvPr id="6" name="Content Placeholder 2">
            <a:extLst>
              <a:ext uri="{FF2B5EF4-FFF2-40B4-BE49-F238E27FC236}">
                <a16:creationId xmlns:a16="http://schemas.microsoft.com/office/drawing/2014/main" id="{D4D9E22B-7D4A-D460-8B6E-DED4B8A6D1C3}"/>
              </a:ext>
            </a:extLst>
          </p:cNvPr>
          <p:cNvSpPr txBox="1">
            <a:spLocks/>
          </p:cNvSpPr>
          <p:nvPr/>
        </p:nvSpPr>
        <p:spPr bwMode="auto">
          <a:xfrm>
            <a:off x="685800" y="1436031"/>
            <a:ext cx="8077200" cy="7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lgn="ctr">
              <a:buNone/>
            </a:pPr>
            <a:r>
              <a:rPr lang="en-US" b="0" u="sng" dirty="0">
                <a:solidFill>
                  <a:srgbClr val="C00000"/>
                </a:solidFill>
              </a:rPr>
              <a:t>2024 Regs</a:t>
            </a:r>
            <a:endParaRPr lang="en-US" sz="2800" b="0" u="sng" kern="0" dirty="0"/>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800" y="2484438"/>
            <a:ext cx="81534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solidFill>
                  <a:srgbClr val="002060"/>
                </a:solidFill>
              </a:rPr>
              <a:t>The District must ensure that employees, Title IX Coordinator, decisionmaker, investigator) receive training related to their duties under Title IX promptly upon hiring or change of position, and </a:t>
            </a:r>
            <a:r>
              <a:rPr lang="en-US" b="0" u="sng" dirty="0">
                <a:solidFill>
                  <a:srgbClr val="8E0000"/>
                </a:solidFill>
              </a:rPr>
              <a:t>annually</a:t>
            </a:r>
            <a:r>
              <a:rPr lang="en-US" b="0" dirty="0">
                <a:solidFill>
                  <a:srgbClr val="002060"/>
                </a:solidFill>
              </a:rPr>
              <a:t> thereafter. </a:t>
            </a:r>
          </a:p>
          <a:p>
            <a:pPr marL="0" indent="0">
              <a:buFontTx/>
              <a:buNone/>
            </a:pPr>
            <a:endParaRPr lang="en-US" b="0" kern="0" dirty="0"/>
          </a:p>
          <a:p>
            <a:pPr marL="0" indent="0">
              <a:buFontTx/>
              <a:buNone/>
            </a:pPr>
            <a:endParaRPr lang="en-US" b="0" kern="0" dirty="0"/>
          </a:p>
        </p:txBody>
      </p:sp>
    </p:spTree>
    <p:extLst>
      <p:ext uri="{BB962C8B-B14F-4D97-AF65-F5344CB8AC3E}">
        <p14:creationId xmlns:p14="http://schemas.microsoft.com/office/powerpoint/2010/main" val="870972960"/>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417787"/>
            <a:ext cx="8077200" cy="60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TRAINING</a:t>
            </a:r>
            <a:endParaRPr lang="en-US" sz="4000" b="1" kern="0" dirty="0">
              <a:solidFill>
                <a:srgbClr val="8E0000"/>
              </a:solidFill>
            </a:endParaRPr>
          </a:p>
        </p:txBody>
      </p:sp>
      <p:sp>
        <p:nvSpPr>
          <p:cNvPr id="6" name="Content Placeholder 2">
            <a:extLst>
              <a:ext uri="{FF2B5EF4-FFF2-40B4-BE49-F238E27FC236}">
                <a16:creationId xmlns:a16="http://schemas.microsoft.com/office/drawing/2014/main" id="{D4D9E22B-7D4A-D460-8B6E-DED4B8A6D1C3}"/>
              </a:ext>
            </a:extLst>
          </p:cNvPr>
          <p:cNvSpPr txBox="1">
            <a:spLocks/>
          </p:cNvSpPr>
          <p:nvPr/>
        </p:nvSpPr>
        <p:spPr bwMode="auto">
          <a:xfrm>
            <a:off x="762000" y="1020761"/>
            <a:ext cx="8001000" cy="74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lgn="ctr">
              <a:buNone/>
            </a:pPr>
            <a:r>
              <a:rPr lang="en-US" b="0" u="sng" dirty="0">
                <a:solidFill>
                  <a:srgbClr val="C00000"/>
                </a:solidFill>
              </a:rPr>
              <a:t>2024 Regs</a:t>
            </a:r>
            <a:endParaRPr lang="en-US" sz="2800" b="0" u="sng" kern="0" dirty="0"/>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764369"/>
            <a:ext cx="8382000" cy="41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i="1" u="sng" dirty="0">
                <a:solidFill>
                  <a:srgbClr val="002060"/>
                </a:solidFill>
              </a:rPr>
              <a:t>All employees</a:t>
            </a:r>
            <a:r>
              <a:rPr lang="en-US" sz="3000" b="0" i="1" dirty="0">
                <a:solidFill>
                  <a:srgbClr val="002060"/>
                </a:solidFill>
              </a:rPr>
              <a:t> </a:t>
            </a:r>
            <a:r>
              <a:rPr lang="en-US" sz="3000" b="0" dirty="0">
                <a:solidFill>
                  <a:srgbClr val="002060"/>
                </a:solidFill>
              </a:rPr>
              <a:t>must be trained on: </a:t>
            </a:r>
          </a:p>
          <a:p>
            <a:r>
              <a:rPr lang="en-US" sz="2800" b="0" dirty="0">
                <a:solidFill>
                  <a:srgbClr val="002060"/>
                </a:solidFill>
              </a:rPr>
              <a:t>District’s obligations to address sex discrimination in its education program or activity; </a:t>
            </a:r>
          </a:p>
          <a:p>
            <a:r>
              <a:rPr lang="en-US" sz="2800" b="0" dirty="0">
                <a:solidFill>
                  <a:srgbClr val="002060"/>
                </a:solidFill>
              </a:rPr>
              <a:t>Scope of conduct that constitutes sex discrimination under Title IX and this part, including the definition of sex-based harassment; and </a:t>
            </a:r>
          </a:p>
          <a:p>
            <a:r>
              <a:rPr lang="en-US" sz="2800" b="0" dirty="0">
                <a:solidFill>
                  <a:srgbClr val="002060"/>
                </a:solidFill>
              </a:rPr>
              <a:t>All applicable notification and information requirements. </a:t>
            </a: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4105956372"/>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33400"/>
            <a:ext cx="8305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Non-Discrimination Policy</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2228247"/>
            <a:ext cx="8077200" cy="302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t>Requires the District to adopt, publish and implement a policy stating the recipient does not discriminate on the basis of sex and prohibits sex discrimination. </a:t>
            </a:r>
          </a:p>
          <a:p>
            <a:pPr marL="0" indent="0" algn="ctr">
              <a:buFontTx/>
              <a:buNone/>
            </a:pPr>
            <a:endParaRPr lang="en-US" b="0" kern="0" dirty="0"/>
          </a:p>
        </p:txBody>
      </p:sp>
    </p:spTree>
    <p:extLst>
      <p:ext uri="{BB962C8B-B14F-4D97-AF65-F5344CB8AC3E}">
        <p14:creationId xmlns:p14="http://schemas.microsoft.com/office/powerpoint/2010/main" val="3684669958"/>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457201"/>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Non-Discrimination Policy</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752600"/>
            <a:ext cx="8198069" cy="473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t>Requires the District to provide notice of the policy to student, parents, guardians, or other authorized legal representatives of elementary school and secondary school students, employees, applicants for admission, and all unions and professional organizations holding collective bargaining agreements with the recipient.</a:t>
            </a:r>
          </a:p>
          <a:p>
            <a:pPr marL="0" indent="0">
              <a:buFontTx/>
              <a:buNone/>
            </a:pPr>
            <a:endParaRPr lang="en-US" b="0" kern="0" dirty="0"/>
          </a:p>
        </p:txBody>
      </p:sp>
    </p:spTree>
    <p:extLst>
      <p:ext uri="{BB962C8B-B14F-4D97-AF65-F5344CB8AC3E}">
        <p14:creationId xmlns:p14="http://schemas.microsoft.com/office/powerpoint/2010/main" val="160195694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74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Non-Discrimination Policy</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524000"/>
            <a:ext cx="807719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spcBef>
                <a:spcPts val="0"/>
              </a:spcBef>
              <a:buNone/>
            </a:pPr>
            <a:r>
              <a:rPr lang="en-US" sz="2700" b="0" dirty="0"/>
              <a:t>The notice must include: </a:t>
            </a:r>
          </a:p>
          <a:p>
            <a:pPr>
              <a:spcBef>
                <a:spcPts val="0"/>
              </a:spcBef>
            </a:pPr>
            <a:r>
              <a:rPr lang="en-US" sz="2700" b="0" dirty="0"/>
              <a:t>A statement that the District does not discriminate on the basis of sex and prohibits sex discrimination</a:t>
            </a:r>
          </a:p>
          <a:p>
            <a:pPr>
              <a:spcBef>
                <a:spcPts val="0"/>
              </a:spcBef>
            </a:pPr>
            <a:r>
              <a:rPr lang="en-US" sz="2700" b="0" dirty="0"/>
              <a:t>Statement that inquiries about Title IX may be referred to the Title IX Coordinator, OCR, or both </a:t>
            </a:r>
          </a:p>
          <a:p>
            <a:pPr>
              <a:spcBef>
                <a:spcPts val="0"/>
              </a:spcBef>
            </a:pPr>
            <a:r>
              <a:rPr lang="en-US" sz="2700" b="0" dirty="0"/>
              <a:t>Name/Title, address, email and phone number of Title IX Coordinator</a:t>
            </a:r>
          </a:p>
          <a:p>
            <a:pPr>
              <a:spcBef>
                <a:spcPts val="0"/>
              </a:spcBef>
            </a:pPr>
            <a:r>
              <a:rPr lang="en-US" sz="2700" b="0" dirty="0"/>
              <a:t>How to locate the policy</a:t>
            </a:r>
          </a:p>
          <a:p>
            <a:pPr>
              <a:spcBef>
                <a:spcPts val="0"/>
              </a:spcBef>
            </a:pPr>
            <a:r>
              <a:rPr lang="en-US" sz="2700" b="0" dirty="0"/>
              <a:t>How to report information that may be a Title IX violation</a:t>
            </a:r>
          </a:p>
          <a:p>
            <a:pPr marL="0" indent="0">
              <a:buFontTx/>
              <a:buNone/>
            </a:pPr>
            <a:endParaRPr lang="en-US" b="0" kern="0" dirty="0"/>
          </a:p>
        </p:txBody>
      </p:sp>
    </p:spTree>
    <p:extLst>
      <p:ext uri="{BB962C8B-B14F-4D97-AF65-F5344CB8AC3E}">
        <p14:creationId xmlns:p14="http://schemas.microsoft.com/office/powerpoint/2010/main" val="2447382515"/>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23B8-1830-6F04-7BAF-4C5B578B49B0}"/>
              </a:ext>
            </a:extLst>
          </p:cNvPr>
          <p:cNvSpPr>
            <a:spLocks noGrp="1"/>
          </p:cNvSpPr>
          <p:nvPr>
            <p:ph type="title"/>
          </p:nvPr>
        </p:nvSpPr>
        <p:spPr/>
        <p:txBody>
          <a:bodyPr/>
          <a:lstStyle/>
          <a:p>
            <a:r>
              <a:rPr lang="en-US" sz="4000" b="1" dirty="0">
                <a:solidFill>
                  <a:srgbClr val="8E0000"/>
                </a:solidFill>
              </a:rPr>
              <a:t>Non-Discrimination Policy</a:t>
            </a:r>
            <a:endParaRPr lang="en-US" sz="4000" dirty="0"/>
          </a:p>
        </p:txBody>
      </p:sp>
      <p:sp>
        <p:nvSpPr>
          <p:cNvPr id="3" name="Content Placeholder 2">
            <a:extLst>
              <a:ext uri="{FF2B5EF4-FFF2-40B4-BE49-F238E27FC236}">
                <a16:creationId xmlns:a16="http://schemas.microsoft.com/office/drawing/2014/main" id="{5B82D2D6-05A3-EF3C-417C-664818AA7E35}"/>
              </a:ext>
            </a:extLst>
          </p:cNvPr>
          <p:cNvSpPr>
            <a:spLocks noGrp="1"/>
          </p:cNvSpPr>
          <p:nvPr>
            <p:ph idx="1"/>
          </p:nvPr>
        </p:nvSpPr>
        <p:spPr>
          <a:xfrm>
            <a:off x="685800" y="1600200"/>
            <a:ext cx="7924800" cy="4724400"/>
          </a:xfrm>
        </p:spPr>
        <p:txBody>
          <a:bodyPr/>
          <a:lstStyle/>
          <a:p>
            <a:pPr marL="0" indent="0">
              <a:buNone/>
            </a:pPr>
            <a:r>
              <a:rPr lang="en-US" dirty="0"/>
              <a:t>The District does not discriminate on the basis of sex and prohibits sex-based discrimination in any education program or activity that it operates, as required by Title IX, including in employment.</a:t>
            </a:r>
          </a:p>
          <a:p>
            <a:pPr marL="0" indent="0">
              <a:lnSpc>
                <a:spcPts val="2800"/>
              </a:lnSpc>
              <a:spcBef>
                <a:spcPts val="0"/>
              </a:spcBef>
              <a:buNone/>
            </a:pPr>
            <a:endParaRPr lang="en-US" dirty="0"/>
          </a:p>
          <a:p>
            <a:pPr marL="0" indent="0">
              <a:buNone/>
            </a:pPr>
            <a:r>
              <a:rPr lang="en-US" dirty="0"/>
              <a:t>[Sample language that DOE states meets the minimum requirements of the 2024 changes.]</a:t>
            </a:r>
          </a:p>
        </p:txBody>
      </p:sp>
    </p:spTree>
    <p:extLst>
      <p:ext uri="{BB962C8B-B14F-4D97-AF65-F5344CB8AC3E}">
        <p14:creationId xmlns:p14="http://schemas.microsoft.com/office/powerpoint/2010/main" val="1187878901"/>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Non-Discrimination Policy</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828800"/>
            <a:ext cx="8077200" cy="466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t>The notice must prominently be included in/on the recipient’s:</a:t>
            </a:r>
          </a:p>
          <a:p>
            <a:pPr lvl="1">
              <a:buFont typeface="Arial" panose="020B0604020202020204" pitchFamily="34" charset="0"/>
              <a:buChar char="•"/>
            </a:pPr>
            <a:r>
              <a:rPr lang="en-US" sz="3000" b="0" dirty="0"/>
              <a:t>Website</a:t>
            </a:r>
          </a:p>
          <a:p>
            <a:pPr lvl="1">
              <a:buFont typeface="Arial" panose="020B0604020202020204" pitchFamily="34" charset="0"/>
              <a:buChar char="•"/>
            </a:pPr>
            <a:r>
              <a:rPr lang="en-US" sz="3000" b="0" dirty="0"/>
              <a:t>Handbooks</a:t>
            </a:r>
          </a:p>
          <a:p>
            <a:pPr lvl="1">
              <a:buFont typeface="Arial" panose="020B0604020202020204" pitchFamily="34" charset="0"/>
              <a:buChar char="•"/>
            </a:pPr>
            <a:r>
              <a:rPr lang="en-US" sz="3000" b="0" dirty="0"/>
              <a:t>Catalog, announcements or bulletins</a:t>
            </a:r>
          </a:p>
          <a:p>
            <a:pPr lvl="1">
              <a:buFont typeface="Arial" panose="020B0604020202020204" pitchFamily="34" charset="0"/>
              <a:buChar char="•"/>
            </a:pPr>
            <a:r>
              <a:rPr lang="en-US" sz="3000" b="0" dirty="0"/>
              <a:t>Application forms </a:t>
            </a:r>
          </a:p>
          <a:p>
            <a:pPr marL="0" indent="0">
              <a:buFontTx/>
              <a:buNone/>
            </a:pPr>
            <a:endParaRPr lang="en-US" b="0" kern="0" dirty="0"/>
          </a:p>
        </p:txBody>
      </p:sp>
    </p:spTree>
    <p:extLst>
      <p:ext uri="{BB962C8B-B14F-4D97-AF65-F5344CB8AC3E}">
        <p14:creationId xmlns:p14="http://schemas.microsoft.com/office/powerpoint/2010/main" val="3591704996"/>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2282-00BB-B001-889A-5BDF2D8548BB}"/>
              </a:ext>
            </a:extLst>
          </p:cNvPr>
          <p:cNvSpPr>
            <a:spLocks noGrp="1"/>
          </p:cNvSpPr>
          <p:nvPr>
            <p:ph type="title"/>
          </p:nvPr>
        </p:nvSpPr>
        <p:spPr>
          <a:xfrm>
            <a:off x="685800" y="533400"/>
            <a:ext cx="8001000" cy="884238"/>
          </a:xfrm>
        </p:spPr>
        <p:txBody>
          <a:bodyPr/>
          <a:lstStyle/>
          <a:p>
            <a:r>
              <a:rPr lang="en-US" sz="4000" b="1" dirty="0">
                <a:solidFill>
                  <a:srgbClr val="8E0000"/>
                </a:solidFill>
              </a:rPr>
              <a:t>Informal Resolution Process</a:t>
            </a:r>
          </a:p>
        </p:txBody>
      </p:sp>
      <p:sp>
        <p:nvSpPr>
          <p:cNvPr id="3" name="Content Placeholder 2">
            <a:extLst>
              <a:ext uri="{FF2B5EF4-FFF2-40B4-BE49-F238E27FC236}">
                <a16:creationId xmlns:a16="http://schemas.microsoft.com/office/drawing/2014/main" id="{4D1731BD-7FDF-2595-5F8B-41EAF70932C4}"/>
              </a:ext>
            </a:extLst>
          </p:cNvPr>
          <p:cNvSpPr>
            <a:spLocks noGrp="1"/>
          </p:cNvSpPr>
          <p:nvPr>
            <p:ph idx="1"/>
          </p:nvPr>
        </p:nvSpPr>
        <p:spPr>
          <a:xfrm>
            <a:off x="685800" y="1828800"/>
            <a:ext cx="8001000" cy="3733800"/>
          </a:xfrm>
        </p:spPr>
        <p:txBody>
          <a:bodyPr/>
          <a:lstStyle/>
          <a:p>
            <a:r>
              <a:rPr lang="en-US" dirty="0"/>
              <a:t>When:  2024 Regs allow even without/before a Complaint, 2020 Regs require Complaint</a:t>
            </a:r>
          </a:p>
          <a:p>
            <a:r>
              <a:rPr lang="en-US" dirty="0"/>
              <a:t>What:  Settlement or restorative process</a:t>
            </a:r>
          </a:p>
          <a:p>
            <a:r>
              <a:rPr lang="en-US" dirty="0"/>
              <a:t>How:  Mediation is common process</a:t>
            </a:r>
          </a:p>
          <a:p>
            <a:r>
              <a:rPr lang="en-US" dirty="0"/>
              <a:t>We’ll discuss more in the Coordinator training</a:t>
            </a:r>
          </a:p>
        </p:txBody>
      </p:sp>
    </p:spTree>
    <p:extLst>
      <p:ext uri="{BB962C8B-B14F-4D97-AF65-F5344CB8AC3E}">
        <p14:creationId xmlns:p14="http://schemas.microsoft.com/office/powerpoint/2010/main" val="1249938291"/>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2AF9-38BA-5844-B803-5E4C85C1323F}"/>
              </a:ext>
            </a:extLst>
          </p:cNvPr>
          <p:cNvSpPr>
            <a:spLocks noGrp="1"/>
          </p:cNvSpPr>
          <p:nvPr>
            <p:ph type="title"/>
          </p:nvPr>
        </p:nvSpPr>
        <p:spPr>
          <a:xfrm>
            <a:off x="685800" y="533400"/>
            <a:ext cx="7772400" cy="533400"/>
          </a:xfrm>
        </p:spPr>
        <p:txBody>
          <a:bodyPr/>
          <a:lstStyle/>
          <a:p>
            <a:br>
              <a:rPr lang="en-US" dirty="0">
                <a:solidFill>
                  <a:srgbClr val="8E0000"/>
                </a:solidFill>
              </a:rPr>
            </a:br>
            <a:r>
              <a:rPr lang="en-US" sz="4000" b="1" dirty="0">
                <a:solidFill>
                  <a:srgbClr val="8E0000"/>
                </a:solidFill>
              </a:rPr>
              <a:t>Why Parties May Prefer Informal Resolution</a:t>
            </a:r>
          </a:p>
        </p:txBody>
      </p:sp>
      <p:sp>
        <p:nvSpPr>
          <p:cNvPr id="3" name="Content Placeholder 2">
            <a:extLst>
              <a:ext uri="{FF2B5EF4-FFF2-40B4-BE49-F238E27FC236}">
                <a16:creationId xmlns:a16="http://schemas.microsoft.com/office/drawing/2014/main" id="{5E1BD29E-58F6-F2C3-0200-D334BE71485B}"/>
              </a:ext>
            </a:extLst>
          </p:cNvPr>
          <p:cNvSpPr>
            <a:spLocks noGrp="1"/>
          </p:cNvSpPr>
          <p:nvPr>
            <p:ph idx="1"/>
          </p:nvPr>
        </p:nvSpPr>
        <p:spPr>
          <a:xfrm>
            <a:off x="685800" y="1981200"/>
            <a:ext cx="8077200" cy="3581400"/>
          </a:xfrm>
        </p:spPr>
        <p:txBody>
          <a:bodyPr/>
          <a:lstStyle/>
          <a:p>
            <a:r>
              <a:rPr lang="en-US" dirty="0"/>
              <a:t>Parties may be more satisfied if they have a say in creating the outcome</a:t>
            </a:r>
          </a:p>
          <a:p>
            <a:r>
              <a:rPr lang="en-US" dirty="0"/>
              <a:t>Process may be less adversarial</a:t>
            </a:r>
          </a:p>
          <a:p>
            <a:r>
              <a:rPr lang="en-US" dirty="0"/>
              <a:t>They can control the outcome</a:t>
            </a:r>
          </a:p>
          <a:p>
            <a:r>
              <a:rPr lang="en-US" dirty="0"/>
              <a:t>Resolutions can include creative solutions</a:t>
            </a:r>
          </a:p>
          <a:p>
            <a:r>
              <a:rPr lang="en-US" dirty="0"/>
              <a:t>Process is shorter and does not involve a full investigation and determination</a:t>
            </a:r>
          </a:p>
        </p:txBody>
      </p:sp>
    </p:spTree>
    <p:extLst>
      <p:ext uri="{BB962C8B-B14F-4D97-AF65-F5344CB8AC3E}">
        <p14:creationId xmlns:p14="http://schemas.microsoft.com/office/powerpoint/2010/main" val="3205485888"/>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533400"/>
            <a:ext cx="8381999" cy="257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Hot-button Issues</a:t>
            </a:r>
          </a:p>
        </p:txBody>
      </p:sp>
      <p:sp>
        <p:nvSpPr>
          <p:cNvPr id="3" name="Title 1">
            <a:extLst>
              <a:ext uri="{FF2B5EF4-FFF2-40B4-BE49-F238E27FC236}">
                <a16:creationId xmlns:a16="http://schemas.microsoft.com/office/drawing/2014/main" id="{F40B78A2-9C88-AF98-7DE8-617AEF48D8AC}"/>
              </a:ext>
            </a:extLst>
          </p:cNvPr>
          <p:cNvSpPr>
            <a:spLocks noGrp="1"/>
          </p:cNvSpPr>
          <p:nvPr>
            <p:ph type="title"/>
          </p:nvPr>
        </p:nvSpPr>
        <p:spPr>
          <a:xfrm>
            <a:off x="685800" y="2514600"/>
            <a:ext cx="7772400" cy="3505200"/>
          </a:xfrm>
        </p:spPr>
        <p:txBody>
          <a:bodyPr anchor="t"/>
          <a:lstStyle/>
          <a:p>
            <a:r>
              <a:rPr lang="en-US" sz="4000" dirty="0">
                <a:solidFill>
                  <a:srgbClr val="8E0000"/>
                </a:solidFill>
              </a:rPr>
              <a:t>Women’s Sports Teams</a:t>
            </a:r>
            <a:br>
              <a:rPr lang="en-US" sz="4000" dirty="0">
                <a:solidFill>
                  <a:srgbClr val="8E0000"/>
                </a:solidFill>
              </a:rPr>
            </a:br>
            <a:r>
              <a:rPr lang="en-US" sz="4000" dirty="0">
                <a:solidFill>
                  <a:srgbClr val="8E0000"/>
                </a:solidFill>
              </a:rPr>
              <a:t>Use of Pronouns</a:t>
            </a:r>
            <a:br>
              <a:rPr lang="en-US" sz="4000" dirty="0">
                <a:solidFill>
                  <a:srgbClr val="8E0000"/>
                </a:solidFill>
              </a:rPr>
            </a:br>
            <a:r>
              <a:rPr lang="en-US" sz="4000" dirty="0">
                <a:solidFill>
                  <a:srgbClr val="8E0000"/>
                </a:solidFill>
              </a:rPr>
              <a:t>Restrooms and Locker Rooms</a:t>
            </a:r>
          </a:p>
        </p:txBody>
      </p:sp>
    </p:spTree>
    <p:extLst>
      <p:ext uri="{BB962C8B-B14F-4D97-AF65-F5344CB8AC3E}">
        <p14:creationId xmlns:p14="http://schemas.microsoft.com/office/powerpoint/2010/main" val="937378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0EC8-6A7B-6C93-91C4-0AD9F9AE7973}"/>
              </a:ext>
            </a:extLst>
          </p:cNvPr>
          <p:cNvSpPr>
            <a:spLocks noGrp="1"/>
          </p:cNvSpPr>
          <p:nvPr>
            <p:ph type="title"/>
          </p:nvPr>
        </p:nvSpPr>
        <p:spPr/>
        <p:txBody>
          <a:bodyPr/>
          <a:lstStyle/>
          <a:p>
            <a:r>
              <a:rPr lang="en-US" sz="4000" b="1" dirty="0">
                <a:solidFill>
                  <a:srgbClr val="8E0000"/>
                </a:solidFill>
              </a:rPr>
              <a:t>Sex Stereotypes</a:t>
            </a:r>
          </a:p>
        </p:txBody>
      </p:sp>
      <p:sp>
        <p:nvSpPr>
          <p:cNvPr id="3" name="Content Placeholder 2">
            <a:extLst>
              <a:ext uri="{FF2B5EF4-FFF2-40B4-BE49-F238E27FC236}">
                <a16:creationId xmlns:a16="http://schemas.microsoft.com/office/drawing/2014/main" id="{3876FE39-A10C-C6FB-185C-C3A081DB7AB7}"/>
              </a:ext>
            </a:extLst>
          </p:cNvPr>
          <p:cNvSpPr>
            <a:spLocks noGrp="1"/>
          </p:cNvSpPr>
          <p:nvPr>
            <p:ph idx="1"/>
          </p:nvPr>
        </p:nvSpPr>
        <p:spPr>
          <a:xfrm>
            <a:off x="685800" y="1600200"/>
            <a:ext cx="7924800" cy="4495800"/>
          </a:xfrm>
        </p:spPr>
        <p:txBody>
          <a:bodyPr/>
          <a:lstStyle/>
          <a:p>
            <a:r>
              <a:rPr lang="en-US" dirty="0"/>
              <a:t>“Fixed or generalized expectations regarding a person’s aptitudes, behavior, self-presentation, or other attributes based on sex”</a:t>
            </a:r>
          </a:p>
          <a:p>
            <a:r>
              <a:rPr lang="en-US" dirty="0"/>
              <a:t>2024 Regulations</a:t>
            </a:r>
          </a:p>
          <a:p>
            <a:r>
              <a:rPr lang="en-US" dirty="0"/>
              <a:t>OCR has been treating discrimination based on sex stereotypes as part of Title IX since at least 2012</a:t>
            </a:r>
          </a:p>
        </p:txBody>
      </p:sp>
    </p:spTree>
    <p:extLst>
      <p:ext uri="{BB962C8B-B14F-4D97-AF65-F5344CB8AC3E}">
        <p14:creationId xmlns:p14="http://schemas.microsoft.com/office/powerpoint/2010/main" val="3048235098"/>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67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Women’s </a:t>
            </a:r>
            <a:r>
              <a:rPr lang="en-US" sz="4000" b="1" dirty="0">
                <a:solidFill>
                  <a:srgbClr val="8E0000"/>
                </a:solidFill>
              </a:rPr>
              <a:t>Sports Teams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1600200"/>
            <a:ext cx="8229599" cy="481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dirty="0"/>
              <a:t>Not at this time—although the legal analysis is the same. DOE indicated it will issue separate guidance specific to sports teams.  That guidance is currently in the rulemaking process.</a:t>
            </a:r>
          </a:p>
          <a:p>
            <a:pPr marL="0" indent="0">
              <a:lnSpc>
                <a:spcPts val="2800"/>
              </a:lnSpc>
              <a:buNone/>
            </a:pPr>
            <a:endParaRPr lang="en-US" sz="2600" b="0" dirty="0"/>
          </a:p>
          <a:p>
            <a:pPr marL="0" lvl="1" indent="0">
              <a:buNone/>
            </a:pPr>
            <a:r>
              <a:rPr lang="en-US" sz="2600" b="0" dirty="0"/>
              <a:t>*Doe v. Horne – 9</a:t>
            </a:r>
            <a:r>
              <a:rPr lang="en-US" sz="2600" b="0" baseline="30000" dirty="0"/>
              <a:t>th</a:t>
            </a:r>
            <a:r>
              <a:rPr lang="en-US" sz="2600" b="0" dirty="0"/>
              <a:t> Circuit Case enjoining AZ law banning transgender males from participating in women’s sports from being enforced against two transgender females who never went through male puberty due to puberty blockers</a:t>
            </a:r>
          </a:p>
          <a:p>
            <a:pPr marL="0" indent="0">
              <a:buFontTx/>
              <a:buNone/>
            </a:pPr>
            <a:endParaRPr lang="en-US" b="0" kern="0" dirty="0"/>
          </a:p>
        </p:txBody>
      </p:sp>
    </p:spTree>
    <p:extLst>
      <p:ext uri="{BB962C8B-B14F-4D97-AF65-F5344CB8AC3E}">
        <p14:creationId xmlns:p14="http://schemas.microsoft.com/office/powerpoint/2010/main" val="3322603349"/>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457201"/>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kern="0" dirty="0">
                <a:solidFill>
                  <a:srgbClr val="8E0000"/>
                </a:solidFill>
              </a:rPr>
              <a:t>Use of </a:t>
            </a:r>
            <a:r>
              <a:rPr lang="en-US" sz="4000" b="1" dirty="0">
                <a:solidFill>
                  <a:srgbClr val="8E0000"/>
                </a:solidFill>
              </a:rPr>
              <a:t>Pronouns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762000" y="2206911"/>
            <a:ext cx="7848600" cy="266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200" b="0" dirty="0"/>
              <a:t>Intentional misgendering or not using the person’s preferred pronouns can also be considered sex discrimination (sexual harassment) </a:t>
            </a:r>
          </a:p>
          <a:p>
            <a:pPr marL="0" indent="0" algn="ctr">
              <a:buFontTx/>
              <a:buNone/>
            </a:pPr>
            <a:endParaRPr lang="en-US" b="0" kern="0" dirty="0"/>
          </a:p>
        </p:txBody>
      </p:sp>
    </p:spTree>
    <p:extLst>
      <p:ext uri="{BB962C8B-B14F-4D97-AF65-F5344CB8AC3E}">
        <p14:creationId xmlns:p14="http://schemas.microsoft.com/office/powerpoint/2010/main" val="684631573"/>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Restrooms &amp; Locker Rooms</a:t>
            </a: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676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200" b="0" dirty="0"/>
              <a:t>It can be considered sex discrimination to prohibit</a:t>
            </a:r>
            <a:r>
              <a:rPr lang="en-US" b="0" dirty="0"/>
              <a:t> persons </a:t>
            </a:r>
            <a:r>
              <a:rPr lang="en-US" sz="3200" b="0" dirty="0"/>
              <a:t>from using the restroom, locker room, or shower facility associated with the gender to which they identify.  </a:t>
            </a:r>
          </a:p>
          <a:p>
            <a:r>
              <a:rPr lang="en-US" b="0" kern="0" dirty="0"/>
              <a:t>District cannot separate students or subject them to different treatment if it causes “more than </a:t>
            </a:r>
            <a:r>
              <a:rPr lang="en-US" b="0" i="1" kern="0" dirty="0"/>
              <a:t>de minimis </a:t>
            </a:r>
            <a:r>
              <a:rPr lang="en-US" b="0" kern="0" dirty="0"/>
              <a:t>harm”</a:t>
            </a:r>
          </a:p>
          <a:p>
            <a:endParaRPr lang="en-US" b="0" kern="0" dirty="0"/>
          </a:p>
        </p:txBody>
      </p:sp>
    </p:spTree>
    <p:extLst>
      <p:ext uri="{BB962C8B-B14F-4D97-AF65-F5344CB8AC3E}">
        <p14:creationId xmlns:p14="http://schemas.microsoft.com/office/powerpoint/2010/main" val="1664138256"/>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97C1-CC17-CBC0-C7AC-E99211A98DCB}"/>
              </a:ext>
            </a:extLst>
          </p:cNvPr>
          <p:cNvSpPr>
            <a:spLocks noGrp="1"/>
          </p:cNvSpPr>
          <p:nvPr>
            <p:ph type="title"/>
          </p:nvPr>
        </p:nvSpPr>
        <p:spPr>
          <a:xfrm>
            <a:off x="685800" y="304800"/>
            <a:ext cx="7772400" cy="1295400"/>
          </a:xfrm>
        </p:spPr>
        <p:txBody>
          <a:bodyPr/>
          <a:lstStyle/>
          <a:p>
            <a:r>
              <a:rPr lang="en-US" sz="4000" b="1" kern="0" dirty="0">
                <a:solidFill>
                  <a:srgbClr val="8E0000"/>
                </a:solidFill>
              </a:rPr>
              <a:t>Restrooms &amp; Locker Rooms</a:t>
            </a:r>
            <a:br>
              <a:rPr lang="en-US" sz="4000" b="1" kern="0" dirty="0">
                <a:solidFill>
                  <a:srgbClr val="8E0000"/>
                </a:solidFill>
              </a:rPr>
            </a:br>
            <a:r>
              <a:rPr lang="en-US" sz="4000" b="1" kern="0" dirty="0">
                <a:solidFill>
                  <a:srgbClr val="8E0000"/>
                </a:solidFill>
              </a:rPr>
              <a:t>continued</a:t>
            </a:r>
            <a:endParaRPr lang="en-US" sz="4000" dirty="0"/>
          </a:p>
        </p:txBody>
      </p:sp>
      <p:sp>
        <p:nvSpPr>
          <p:cNvPr id="3" name="Content Placeholder 2">
            <a:extLst>
              <a:ext uri="{FF2B5EF4-FFF2-40B4-BE49-F238E27FC236}">
                <a16:creationId xmlns:a16="http://schemas.microsoft.com/office/drawing/2014/main" id="{F2DDDA14-6ED8-000F-2A58-51E6FCFC26F3}"/>
              </a:ext>
            </a:extLst>
          </p:cNvPr>
          <p:cNvSpPr>
            <a:spLocks noGrp="1"/>
          </p:cNvSpPr>
          <p:nvPr>
            <p:ph idx="1"/>
          </p:nvPr>
        </p:nvSpPr>
        <p:spPr>
          <a:xfrm>
            <a:off x="697992" y="1752600"/>
            <a:ext cx="7772400" cy="4343400"/>
          </a:xfrm>
        </p:spPr>
        <p:txBody>
          <a:bodyPr/>
          <a:lstStyle/>
          <a:p>
            <a:r>
              <a:rPr lang="en-US" b="0" kern="0" dirty="0"/>
              <a:t>9</a:t>
            </a:r>
            <a:r>
              <a:rPr lang="en-US" b="0" kern="0" baseline="30000" dirty="0"/>
              <a:t>th</a:t>
            </a:r>
            <a:r>
              <a:rPr lang="en-US" b="0" kern="0" dirty="0"/>
              <a:t> Circuit case</a:t>
            </a:r>
            <a:r>
              <a:rPr lang="en-US" dirty="0"/>
              <a:t> (14</a:t>
            </a:r>
            <a:r>
              <a:rPr lang="en-US" baseline="30000" dirty="0"/>
              <a:t>th</a:t>
            </a:r>
            <a:r>
              <a:rPr lang="en-US" dirty="0"/>
              <a:t> Amendment privacy right does not provide parent with fundamental right to determine bathroom policies of District)</a:t>
            </a:r>
            <a:endParaRPr lang="en-US" b="0" kern="0" dirty="0"/>
          </a:p>
          <a:p>
            <a:r>
              <a:rPr lang="en-US" b="0" kern="0" dirty="0"/>
              <a:t>Options:  single-occupancy facilities or gender-neutral facilities</a:t>
            </a:r>
          </a:p>
          <a:p>
            <a:r>
              <a:rPr lang="en-US" b="0" kern="0" dirty="0"/>
              <a:t>Focus on resolution between the complaining parties</a:t>
            </a:r>
          </a:p>
          <a:p>
            <a:endParaRPr lang="en-US" dirty="0"/>
          </a:p>
        </p:txBody>
      </p:sp>
    </p:spTree>
    <p:extLst>
      <p:ext uri="{BB962C8B-B14F-4D97-AF65-F5344CB8AC3E}">
        <p14:creationId xmlns:p14="http://schemas.microsoft.com/office/powerpoint/2010/main" val="1768759785"/>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533400" y="1828800"/>
            <a:ext cx="8381999" cy="257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The 2024 Lawsuits</a:t>
            </a:r>
          </a:p>
        </p:txBody>
      </p:sp>
    </p:spTree>
    <p:extLst>
      <p:ext uri="{BB962C8B-B14F-4D97-AF65-F5344CB8AC3E}">
        <p14:creationId xmlns:p14="http://schemas.microsoft.com/office/powerpoint/2010/main" val="3968631869"/>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59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Pending Lawsuits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524000"/>
            <a:ext cx="8077200" cy="48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b="0" dirty="0"/>
              <a:t>Several lawsuits ask the courts to block the new rules alleging that the regulations exceed the Agency’s rule-making authority to expand “sex” to include “gender identity, sexual orientation, sex stereotypes, and sex characteristics, and that some provisions violate the First Amendment’s protections for Free Speech and Free Exercise of Religion.</a:t>
            </a:r>
          </a:p>
          <a:p>
            <a:pPr marL="0" indent="0">
              <a:buFontTx/>
              <a:buNone/>
            </a:pPr>
            <a:endParaRPr lang="en-US" b="0" kern="0" dirty="0"/>
          </a:p>
        </p:txBody>
      </p:sp>
    </p:spTree>
    <p:extLst>
      <p:ext uri="{BB962C8B-B14F-4D97-AF65-F5344CB8AC3E}">
        <p14:creationId xmlns:p14="http://schemas.microsoft.com/office/powerpoint/2010/main" val="3700304216"/>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762000" y="228600"/>
            <a:ext cx="8077200" cy="14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dirty="0">
                <a:solidFill>
                  <a:srgbClr val="8E0000"/>
                </a:solidFill>
              </a:rPr>
              <a:t>Pending Lawsuits Cont</a:t>
            </a:r>
            <a:r>
              <a:rPr lang="en-US" b="1" dirty="0">
                <a:solidFill>
                  <a:srgbClr val="8E0000"/>
                </a:solidFill>
              </a:rPr>
              <a:t>.</a:t>
            </a:r>
            <a:endParaRPr lang="en-US"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524000"/>
            <a:ext cx="8229600" cy="432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a:spcBef>
                <a:spcPts val="0"/>
              </a:spcBef>
            </a:pPr>
            <a:r>
              <a:rPr lang="en-US" sz="2900" b="0" dirty="0"/>
              <a:t>There are 9 lawsuits with a combination of 26 states, several national organizations, and some school districts as plaintiffs in the lawsuits </a:t>
            </a:r>
          </a:p>
          <a:p>
            <a:pPr>
              <a:spcBef>
                <a:spcPts val="0"/>
              </a:spcBef>
            </a:pPr>
            <a:r>
              <a:rPr lang="en-US" sz="2900" b="0" dirty="0"/>
              <a:t>None of the cases are in the 9</a:t>
            </a:r>
            <a:r>
              <a:rPr lang="en-US" sz="2900" b="0" baseline="30000" dirty="0"/>
              <a:t>th</a:t>
            </a:r>
            <a:r>
              <a:rPr lang="en-US" sz="2900" b="0" dirty="0"/>
              <a:t> Circuit (AZ’s Circuit)</a:t>
            </a:r>
          </a:p>
          <a:p>
            <a:pPr>
              <a:spcBef>
                <a:spcPts val="0"/>
              </a:spcBef>
            </a:pPr>
            <a:r>
              <a:rPr lang="en-US" sz="2900" b="0" dirty="0"/>
              <a:t>Arizona is not a plaintiff state in any of these, nor are any Arizona school districts, but one case affects some Arizona schools (Kansas case)</a:t>
            </a:r>
          </a:p>
          <a:p>
            <a:endParaRPr lang="en-US" sz="2800" b="0" dirty="0"/>
          </a:p>
          <a:p>
            <a:pPr marL="0" indent="0">
              <a:buNone/>
            </a:pPr>
            <a:endParaRPr lang="en-US" sz="2800" b="0" dirty="0"/>
          </a:p>
          <a:p>
            <a:pPr marL="0" indent="0">
              <a:buNone/>
            </a:pPr>
            <a:endParaRPr lang="en-US" sz="2800" b="0" dirty="0"/>
          </a:p>
          <a:p>
            <a:pPr marL="0" indent="0">
              <a:buFontTx/>
              <a:buNone/>
            </a:pPr>
            <a:endParaRPr lang="en-US" b="0" kern="0" dirty="0"/>
          </a:p>
        </p:txBody>
      </p:sp>
    </p:spTree>
    <p:extLst>
      <p:ext uri="{BB962C8B-B14F-4D97-AF65-F5344CB8AC3E}">
        <p14:creationId xmlns:p14="http://schemas.microsoft.com/office/powerpoint/2010/main" val="2366386141"/>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381001"/>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dirty="0">
                <a:solidFill>
                  <a:srgbClr val="8E0000"/>
                </a:solidFill>
              </a:rPr>
              <a:t>Preliminary Injunctions Enjoining States</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399" y="2133600"/>
            <a:ext cx="8198070" cy="39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b="0" dirty="0"/>
              <a:t>The Preliminary Injunctions granted prevent (enjoin) the U.S. Department of Education from “implementing, enacting, enforcing, or taking any action to enforce” the 2024 Regulations in the party states and in some schools with party organization members</a:t>
            </a:r>
          </a:p>
          <a:p>
            <a:pPr marL="0" indent="0">
              <a:buNone/>
            </a:pPr>
            <a:endParaRPr lang="en-US" sz="2800" b="0" dirty="0"/>
          </a:p>
          <a:p>
            <a:pPr marL="0" indent="0">
              <a:buFontTx/>
              <a:buNone/>
            </a:pPr>
            <a:endParaRPr lang="en-US" b="0" kern="0" dirty="0"/>
          </a:p>
        </p:txBody>
      </p:sp>
    </p:spTree>
    <p:extLst>
      <p:ext uri="{BB962C8B-B14F-4D97-AF65-F5344CB8AC3E}">
        <p14:creationId xmlns:p14="http://schemas.microsoft.com/office/powerpoint/2010/main" val="2816177969"/>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F7A2-1D28-7948-28E1-5AD2FC55EF16}"/>
              </a:ext>
            </a:extLst>
          </p:cNvPr>
          <p:cNvSpPr>
            <a:spLocks noGrp="1"/>
          </p:cNvSpPr>
          <p:nvPr>
            <p:ph type="title"/>
          </p:nvPr>
        </p:nvSpPr>
        <p:spPr>
          <a:xfrm>
            <a:off x="685800" y="228600"/>
            <a:ext cx="8305800" cy="990600"/>
          </a:xfrm>
        </p:spPr>
        <p:txBody>
          <a:bodyPr/>
          <a:lstStyle/>
          <a:p>
            <a:r>
              <a:rPr lang="en-US" sz="4000" b="1" dirty="0">
                <a:solidFill>
                  <a:srgbClr val="8E0000"/>
                </a:solidFill>
              </a:rPr>
              <a:t>Kansas Preliminary Injunction</a:t>
            </a:r>
          </a:p>
        </p:txBody>
      </p:sp>
      <p:sp>
        <p:nvSpPr>
          <p:cNvPr id="3" name="Content Placeholder 2">
            <a:extLst>
              <a:ext uri="{FF2B5EF4-FFF2-40B4-BE49-F238E27FC236}">
                <a16:creationId xmlns:a16="http://schemas.microsoft.com/office/drawing/2014/main" id="{4902DC8D-73EA-DB12-19D9-298F4AAC53F4}"/>
              </a:ext>
            </a:extLst>
          </p:cNvPr>
          <p:cNvSpPr>
            <a:spLocks noGrp="1"/>
          </p:cNvSpPr>
          <p:nvPr>
            <p:ph idx="1"/>
          </p:nvPr>
        </p:nvSpPr>
        <p:spPr>
          <a:xfrm>
            <a:off x="533400" y="1456944"/>
            <a:ext cx="8077200" cy="5181600"/>
          </a:xfrm>
        </p:spPr>
        <p:txBody>
          <a:bodyPr/>
          <a:lstStyle/>
          <a:p>
            <a:r>
              <a:rPr lang="en-US" sz="3000" dirty="0"/>
              <a:t>Enjoins DOE  from enforcing 2024 regulations in Kansas, Utah, Alaska, and Wyoming, AND </a:t>
            </a:r>
          </a:p>
          <a:p>
            <a:pPr marL="914400" lvl="1" indent="-514350">
              <a:buFont typeface="+mj-lt"/>
              <a:buAutoNum type="arabicPeriod"/>
            </a:pPr>
            <a:r>
              <a:rPr lang="en-US" sz="3000" dirty="0"/>
              <a:t>Schools attended by members of Young America’s Foundation</a:t>
            </a:r>
          </a:p>
          <a:p>
            <a:pPr marL="914400" lvl="1" indent="-514350">
              <a:buFont typeface="+mj-lt"/>
              <a:buAutoNum type="arabicPeriod"/>
            </a:pPr>
            <a:r>
              <a:rPr lang="en-US" sz="3000" dirty="0"/>
              <a:t>Schools attended by members of Female Athletes United</a:t>
            </a:r>
          </a:p>
          <a:p>
            <a:pPr marL="914400" lvl="1" indent="-514350">
              <a:buFont typeface="+mj-lt"/>
              <a:buAutoNum type="arabicPeriod"/>
            </a:pPr>
            <a:r>
              <a:rPr lang="en-US" sz="3000" dirty="0"/>
              <a:t>Schools attended by minor children of members of Moms for Liberty</a:t>
            </a:r>
          </a:p>
          <a:p>
            <a:pPr marL="514350" indent="-514350">
              <a:buFont typeface="+mj-lt"/>
              <a:buAutoNum type="arabicPeriod"/>
            </a:pPr>
            <a:endParaRPr lang="en-US" dirty="0"/>
          </a:p>
        </p:txBody>
      </p:sp>
    </p:spTree>
    <p:extLst>
      <p:ext uri="{BB962C8B-B14F-4D97-AF65-F5344CB8AC3E}">
        <p14:creationId xmlns:p14="http://schemas.microsoft.com/office/powerpoint/2010/main" val="2646546923"/>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37AC-D600-585B-E000-7EEB1E1C0F0E}"/>
              </a:ext>
            </a:extLst>
          </p:cNvPr>
          <p:cNvSpPr>
            <a:spLocks noGrp="1"/>
          </p:cNvSpPr>
          <p:nvPr>
            <p:ph type="title"/>
          </p:nvPr>
        </p:nvSpPr>
        <p:spPr>
          <a:xfrm>
            <a:off x="685800" y="533400"/>
            <a:ext cx="7772400" cy="533400"/>
          </a:xfrm>
        </p:spPr>
        <p:txBody>
          <a:bodyPr/>
          <a:lstStyle/>
          <a:p>
            <a:r>
              <a:rPr lang="en-US" sz="4000" b="1" dirty="0">
                <a:solidFill>
                  <a:srgbClr val="8E0000"/>
                </a:solidFill>
              </a:rPr>
              <a:t>More from Kansas…</a:t>
            </a:r>
          </a:p>
        </p:txBody>
      </p:sp>
      <p:sp>
        <p:nvSpPr>
          <p:cNvPr id="3" name="Content Placeholder 2">
            <a:extLst>
              <a:ext uri="{FF2B5EF4-FFF2-40B4-BE49-F238E27FC236}">
                <a16:creationId xmlns:a16="http://schemas.microsoft.com/office/drawing/2014/main" id="{423D734F-F82D-0771-1D1A-DE9E471AFB68}"/>
              </a:ext>
            </a:extLst>
          </p:cNvPr>
          <p:cNvSpPr>
            <a:spLocks noGrp="1"/>
          </p:cNvSpPr>
          <p:nvPr>
            <p:ph idx="1"/>
          </p:nvPr>
        </p:nvSpPr>
        <p:spPr>
          <a:xfrm>
            <a:off x="533400" y="1447800"/>
            <a:ext cx="8229600" cy="5029200"/>
          </a:xfrm>
        </p:spPr>
        <p:txBody>
          <a:bodyPr/>
          <a:lstStyle/>
          <a:p>
            <a:r>
              <a:rPr lang="en-US" sz="3000" dirty="0"/>
              <a:t>The Court ordered the organization-plaintiffs to file a list of “schools” in which they have members/parents by 7/15/2024 so the U.S. DOE has notice of which schools are affected </a:t>
            </a:r>
          </a:p>
          <a:p>
            <a:r>
              <a:rPr lang="en-US" sz="3000" dirty="0"/>
              <a:t>The Court also permitted the parties to supplement that list on an ongoing and indefinite basis</a:t>
            </a:r>
          </a:p>
          <a:p>
            <a:pPr lvl="1"/>
            <a:r>
              <a:rPr lang="en-US" sz="3000" dirty="0"/>
              <a:t>Multiple lists have been filed since 7/15/2024 and we are actively monitoring</a:t>
            </a:r>
          </a:p>
        </p:txBody>
      </p:sp>
    </p:spTree>
    <p:extLst>
      <p:ext uri="{BB962C8B-B14F-4D97-AF65-F5344CB8AC3E}">
        <p14:creationId xmlns:p14="http://schemas.microsoft.com/office/powerpoint/2010/main" val="389078213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C3FE-FE4A-B693-E4D2-511E229273DB}"/>
              </a:ext>
            </a:extLst>
          </p:cNvPr>
          <p:cNvSpPr>
            <a:spLocks noGrp="1"/>
          </p:cNvSpPr>
          <p:nvPr>
            <p:ph type="title"/>
          </p:nvPr>
        </p:nvSpPr>
        <p:spPr>
          <a:xfrm>
            <a:off x="685800" y="304800"/>
            <a:ext cx="7772400" cy="884238"/>
          </a:xfrm>
        </p:spPr>
        <p:txBody>
          <a:bodyPr/>
          <a:lstStyle/>
          <a:p>
            <a:r>
              <a:rPr lang="en-US" sz="4000" b="1" dirty="0">
                <a:solidFill>
                  <a:srgbClr val="8E0000"/>
                </a:solidFill>
              </a:rPr>
              <a:t>5 Types of Sex Stereotypes</a:t>
            </a:r>
            <a:endParaRPr lang="en-US" sz="4000" b="1" dirty="0"/>
          </a:p>
        </p:txBody>
      </p:sp>
      <p:sp>
        <p:nvSpPr>
          <p:cNvPr id="3" name="Content Placeholder 2">
            <a:extLst>
              <a:ext uri="{FF2B5EF4-FFF2-40B4-BE49-F238E27FC236}">
                <a16:creationId xmlns:a16="http://schemas.microsoft.com/office/drawing/2014/main" id="{336D3AA7-D9C1-42BF-EBEB-D5EB53028373}"/>
              </a:ext>
            </a:extLst>
          </p:cNvPr>
          <p:cNvSpPr>
            <a:spLocks noGrp="1"/>
          </p:cNvSpPr>
          <p:nvPr>
            <p:ph idx="1"/>
          </p:nvPr>
        </p:nvSpPr>
        <p:spPr>
          <a:xfrm>
            <a:off x="609600" y="1371600"/>
            <a:ext cx="8229600" cy="5029200"/>
          </a:xfrm>
        </p:spPr>
        <p:txBody>
          <a:bodyPr/>
          <a:lstStyle/>
          <a:p>
            <a:pPr marL="514350" indent="-514350">
              <a:buFont typeface="+mj-lt"/>
              <a:buAutoNum type="arabicPeriod"/>
            </a:pPr>
            <a:r>
              <a:rPr lang="en-US" u="sng" dirty="0"/>
              <a:t>Personality</a:t>
            </a:r>
            <a:r>
              <a:rPr lang="en-US" dirty="0"/>
              <a:t>: women = accommodating and emotional; men = self-confident and aggressive</a:t>
            </a:r>
          </a:p>
          <a:p>
            <a:pPr marL="514350" indent="-514350">
              <a:buFont typeface="+mj-lt"/>
              <a:buAutoNum type="arabicPeriod"/>
            </a:pPr>
            <a:r>
              <a:rPr lang="en-US" u="sng" dirty="0"/>
              <a:t>Domestic</a:t>
            </a:r>
            <a:r>
              <a:rPr lang="en-US" dirty="0"/>
              <a:t>: women care for children, cook and clean house; men handle finances, work on car and do home repairs</a:t>
            </a:r>
          </a:p>
          <a:p>
            <a:pPr marL="514350" indent="-514350">
              <a:buFont typeface="+mj-lt"/>
              <a:buAutoNum type="arabicPeriod"/>
            </a:pPr>
            <a:r>
              <a:rPr lang="en-US" u="sng" dirty="0"/>
              <a:t>Occupations</a:t>
            </a:r>
            <a:r>
              <a:rPr lang="en-US" dirty="0"/>
              <a:t>: women = teachers and nurses; men = pilots, doctors, and engineers</a:t>
            </a:r>
          </a:p>
          <a:p>
            <a:endParaRPr lang="en-US" dirty="0"/>
          </a:p>
        </p:txBody>
      </p:sp>
    </p:spTree>
    <p:extLst>
      <p:ext uri="{BB962C8B-B14F-4D97-AF65-F5344CB8AC3E}">
        <p14:creationId xmlns:p14="http://schemas.microsoft.com/office/powerpoint/2010/main" val="1185448629"/>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2C84-0BF8-C8BD-8781-3A3292656488}"/>
              </a:ext>
            </a:extLst>
          </p:cNvPr>
          <p:cNvSpPr>
            <a:spLocks noGrp="1"/>
          </p:cNvSpPr>
          <p:nvPr>
            <p:ph type="title"/>
          </p:nvPr>
        </p:nvSpPr>
        <p:spPr>
          <a:xfrm>
            <a:off x="685800" y="426243"/>
            <a:ext cx="8001000" cy="884238"/>
          </a:xfrm>
        </p:spPr>
        <p:txBody>
          <a:bodyPr/>
          <a:lstStyle/>
          <a:p>
            <a:r>
              <a:rPr lang="en-US" sz="4000" b="1" dirty="0">
                <a:solidFill>
                  <a:srgbClr val="8E0000"/>
                </a:solidFill>
              </a:rPr>
              <a:t>The Supreme Court </a:t>
            </a:r>
          </a:p>
        </p:txBody>
      </p:sp>
      <p:sp>
        <p:nvSpPr>
          <p:cNvPr id="3" name="Content Placeholder 2">
            <a:extLst>
              <a:ext uri="{FF2B5EF4-FFF2-40B4-BE49-F238E27FC236}">
                <a16:creationId xmlns:a16="http://schemas.microsoft.com/office/drawing/2014/main" id="{5170C8CF-A35D-99D3-3CD7-C5EB0CA2E48F}"/>
              </a:ext>
            </a:extLst>
          </p:cNvPr>
          <p:cNvSpPr>
            <a:spLocks noGrp="1"/>
          </p:cNvSpPr>
          <p:nvPr>
            <p:ph idx="1"/>
          </p:nvPr>
        </p:nvSpPr>
        <p:spPr>
          <a:xfrm>
            <a:off x="685800" y="1600200"/>
            <a:ext cx="8001000" cy="4389438"/>
          </a:xfrm>
        </p:spPr>
        <p:txBody>
          <a:bodyPr/>
          <a:lstStyle/>
          <a:p>
            <a:r>
              <a:rPr lang="en-US" sz="3000" dirty="0"/>
              <a:t>On July 22, 2024, U.S. DOE filed an application for a partial stay of the injunctions entered by the federal courts in Kentucky and Louisiana with SCOTUS (5</a:t>
            </a:r>
            <a:r>
              <a:rPr lang="en-US" sz="3000" baseline="30000" dirty="0"/>
              <a:t>th</a:t>
            </a:r>
            <a:r>
              <a:rPr lang="en-US" sz="3000" dirty="0"/>
              <a:t> and 6</a:t>
            </a:r>
            <a:r>
              <a:rPr lang="en-US" sz="3000" baseline="30000" dirty="0"/>
              <a:t>th</a:t>
            </a:r>
            <a:r>
              <a:rPr lang="en-US" sz="3000" dirty="0"/>
              <a:t> Circuits)</a:t>
            </a:r>
          </a:p>
          <a:p>
            <a:r>
              <a:rPr lang="en-US" sz="3000" dirty="0"/>
              <a:t>DOE argued that the injunctions should be stayed EXCEPT for the “controversial” portions of the rule relating to gender identity argued in the lawsuits</a:t>
            </a:r>
          </a:p>
          <a:p>
            <a:pPr marL="0" indent="0">
              <a:buNone/>
            </a:pPr>
            <a:endParaRPr lang="en-US" dirty="0"/>
          </a:p>
        </p:txBody>
      </p:sp>
    </p:spTree>
    <p:extLst>
      <p:ext uri="{BB962C8B-B14F-4D97-AF65-F5344CB8AC3E}">
        <p14:creationId xmlns:p14="http://schemas.microsoft.com/office/powerpoint/2010/main" val="1122229539"/>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57C2-0F10-E96C-D4D8-58A3892FBE71}"/>
              </a:ext>
            </a:extLst>
          </p:cNvPr>
          <p:cNvSpPr>
            <a:spLocks noGrp="1"/>
          </p:cNvSpPr>
          <p:nvPr>
            <p:ph type="title"/>
          </p:nvPr>
        </p:nvSpPr>
        <p:spPr>
          <a:xfrm>
            <a:off x="685800" y="533400"/>
            <a:ext cx="7772400" cy="685800"/>
          </a:xfrm>
        </p:spPr>
        <p:txBody>
          <a:bodyPr/>
          <a:lstStyle/>
          <a:p>
            <a:r>
              <a:rPr lang="en-US" sz="4000" b="1" dirty="0">
                <a:solidFill>
                  <a:srgbClr val="8E0000"/>
                </a:solidFill>
              </a:rPr>
              <a:t>DOE’s Arguments</a:t>
            </a:r>
          </a:p>
        </p:txBody>
      </p:sp>
      <p:sp>
        <p:nvSpPr>
          <p:cNvPr id="3" name="Content Placeholder 2">
            <a:extLst>
              <a:ext uri="{FF2B5EF4-FFF2-40B4-BE49-F238E27FC236}">
                <a16:creationId xmlns:a16="http://schemas.microsoft.com/office/drawing/2014/main" id="{E6C2D721-BB16-962B-84E6-3D4940C07B0C}"/>
              </a:ext>
            </a:extLst>
          </p:cNvPr>
          <p:cNvSpPr>
            <a:spLocks noGrp="1"/>
          </p:cNvSpPr>
          <p:nvPr>
            <p:ph idx="1"/>
          </p:nvPr>
        </p:nvSpPr>
        <p:spPr>
          <a:xfrm>
            <a:off x="609600" y="1524000"/>
            <a:ext cx="8001000" cy="4724400"/>
          </a:xfrm>
        </p:spPr>
        <p:txBody>
          <a:bodyPr/>
          <a:lstStyle/>
          <a:p>
            <a:pPr marL="0" indent="0">
              <a:buNone/>
            </a:pPr>
            <a:r>
              <a:rPr lang="en-US" dirty="0"/>
              <a:t>The courts discussed only 3 provisions/issues as “likely to have success on the merits”</a:t>
            </a:r>
          </a:p>
          <a:p>
            <a:pPr marL="514350" indent="-514350">
              <a:buFont typeface="+mj-lt"/>
              <a:buAutoNum type="arabicPeriod"/>
            </a:pPr>
            <a:r>
              <a:rPr lang="en-US" dirty="0"/>
              <a:t>Expansion of sex discrimination to include gender identity</a:t>
            </a:r>
          </a:p>
          <a:p>
            <a:pPr marL="514350" indent="-514350">
              <a:buFont typeface="+mj-lt"/>
              <a:buAutoNum type="arabicPeriod"/>
            </a:pPr>
            <a:r>
              <a:rPr lang="en-US" dirty="0"/>
              <a:t>Use of facilities by transgender students</a:t>
            </a:r>
          </a:p>
          <a:p>
            <a:pPr marL="514350" indent="-514350">
              <a:buFont typeface="+mj-lt"/>
              <a:buAutoNum type="arabicPeriod"/>
            </a:pPr>
            <a:r>
              <a:rPr lang="en-US" dirty="0"/>
              <a:t>“Hostile environment” definition including gender identity</a:t>
            </a:r>
          </a:p>
          <a:p>
            <a:pPr marL="514350" indent="-514350">
              <a:buFont typeface="+mj-lt"/>
              <a:buAutoNum type="arabicPeriod"/>
            </a:pPr>
            <a:endParaRPr lang="en-US" dirty="0"/>
          </a:p>
        </p:txBody>
      </p:sp>
    </p:spTree>
    <p:extLst>
      <p:ext uri="{BB962C8B-B14F-4D97-AF65-F5344CB8AC3E}">
        <p14:creationId xmlns:p14="http://schemas.microsoft.com/office/powerpoint/2010/main" val="3500260123"/>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57C2-0F10-E96C-D4D8-58A3892FBE71}"/>
              </a:ext>
            </a:extLst>
          </p:cNvPr>
          <p:cNvSpPr>
            <a:spLocks noGrp="1"/>
          </p:cNvSpPr>
          <p:nvPr>
            <p:ph type="title"/>
          </p:nvPr>
        </p:nvSpPr>
        <p:spPr>
          <a:xfrm>
            <a:off x="685800" y="381000"/>
            <a:ext cx="7772400" cy="914400"/>
          </a:xfrm>
        </p:spPr>
        <p:txBody>
          <a:bodyPr/>
          <a:lstStyle/>
          <a:p>
            <a:r>
              <a:rPr lang="en-US" sz="4000" b="1" dirty="0">
                <a:solidFill>
                  <a:srgbClr val="8E0000"/>
                </a:solidFill>
              </a:rPr>
              <a:t>SCOTUS Per </a:t>
            </a:r>
            <a:r>
              <a:rPr lang="en-US" sz="4000" b="1" dirty="0" err="1">
                <a:solidFill>
                  <a:srgbClr val="8E0000"/>
                </a:solidFill>
              </a:rPr>
              <a:t>Curiam</a:t>
            </a:r>
            <a:r>
              <a:rPr lang="en-US" sz="4000" b="1" dirty="0">
                <a:solidFill>
                  <a:srgbClr val="8E0000"/>
                </a:solidFill>
              </a:rPr>
              <a:t> Ruling</a:t>
            </a:r>
          </a:p>
        </p:txBody>
      </p:sp>
      <p:sp>
        <p:nvSpPr>
          <p:cNvPr id="3" name="Content Placeholder 2">
            <a:extLst>
              <a:ext uri="{FF2B5EF4-FFF2-40B4-BE49-F238E27FC236}">
                <a16:creationId xmlns:a16="http://schemas.microsoft.com/office/drawing/2014/main" id="{E6C2D721-BB16-962B-84E6-3D4940C07B0C}"/>
              </a:ext>
            </a:extLst>
          </p:cNvPr>
          <p:cNvSpPr>
            <a:spLocks noGrp="1"/>
          </p:cNvSpPr>
          <p:nvPr>
            <p:ph idx="1"/>
          </p:nvPr>
        </p:nvSpPr>
        <p:spPr>
          <a:xfrm>
            <a:off x="609600" y="1371600"/>
            <a:ext cx="8077200" cy="4953000"/>
          </a:xfrm>
        </p:spPr>
        <p:txBody>
          <a:bodyPr/>
          <a:lstStyle/>
          <a:p>
            <a:r>
              <a:rPr lang="en-US" u="sng" dirty="0"/>
              <a:t>All</a:t>
            </a:r>
            <a:r>
              <a:rPr lang="en-US" dirty="0"/>
              <a:t> Justices accept that preliminary injunctive relief is proper as to the three provisions of the rule regarding gender identity</a:t>
            </a:r>
          </a:p>
          <a:p>
            <a:r>
              <a:rPr lang="en-US" dirty="0"/>
              <a:t>5 Justices concluded the 3 allegedly unlawful provisions “are not readily severable” from the balance of the rule</a:t>
            </a:r>
          </a:p>
          <a:p>
            <a:r>
              <a:rPr lang="en-US" dirty="0"/>
              <a:t>4 Justices disagreed, concluding that the 3 provisions are severable</a:t>
            </a:r>
          </a:p>
        </p:txBody>
      </p:sp>
    </p:spTree>
    <p:extLst>
      <p:ext uri="{BB962C8B-B14F-4D97-AF65-F5344CB8AC3E}">
        <p14:creationId xmlns:p14="http://schemas.microsoft.com/office/powerpoint/2010/main" val="3780242853"/>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E53E-4493-8275-2522-264243F3BBF9}"/>
              </a:ext>
            </a:extLst>
          </p:cNvPr>
          <p:cNvSpPr>
            <a:spLocks noGrp="1"/>
          </p:cNvSpPr>
          <p:nvPr>
            <p:ph type="title"/>
          </p:nvPr>
        </p:nvSpPr>
        <p:spPr/>
        <p:txBody>
          <a:bodyPr/>
          <a:lstStyle/>
          <a:p>
            <a:r>
              <a:rPr lang="en-US" sz="4000" b="1" dirty="0">
                <a:solidFill>
                  <a:srgbClr val="8E0000"/>
                </a:solidFill>
              </a:rPr>
              <a:t>YOUR HOMEWORK</a:t>
            </a:r>
          </a:p>
        </p:txBody>
      </p:sp>
      <p:sp>
        <p:nvSpPr>
          <p:cNvPr id="3" name="Content Placeholder 2">
            <a:extLst>
              <a:ext uri="{FF2B5EF4-FFF2-40B4-BE49-F238E27FC236}">
                <a16:creationId xmlns:a16="http://schemas.microsoft.com/office/drawing/2014/main" id="{B64869FE-6151-E942-7419-414C0C5ACD21}"/>
              </a:ext>
            </a:extLst>
          </p:cNvPr>
          <p:cNvSpPr>
            <a:spLocks noGrp="1"/>
          </p:cNvSpPr>
          <p:nvPr>
            <p:ph idx="1"/>
          </p:nvPr>
        </p:nvSpPr>
        <p:spPr>
          <a:xfrm>
            <a:off x="685800" y="1752600"/>
            <a:ext cx="8001000" cy="3810000"/>
          </a:xfrm>
        </p:spPr>
        <p:txBody>
          <a:bodyPr/>
          <a:lstStyle/>
          <a:p>
            <a:pPr marL="0" indent="0">
              <a:buNone/>
            </a:pPr>
            <a:r>
              <a:rPr lang="en-US" dirty="0"/>
              <a:t>Before attending more specialized training as Coordinator, Investigator, or Decision Maker, download your District’s Governing Board Policies on Title IX, Sexual Harassment, and Bullying and related procedural policies and bring them to your next training.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87746786"/>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158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1300" y="6065362"/>
            <a:ext cx="7620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endParaRPr lang="en-US" b="0" kern="0" dirty="0"/>
          </a:p>
        </p:txBody>
      </p:sp>
      <p:sp>
        <p:nvSpPr>
          <p:cNvPr id="2" name="Title 1">
            <a:extLst>
              <a:ext uri="{FF2B5EF4-FFF2-40B4-BE49-F238E27FC236}">
                <a16:creationId xmlns:a16="http://schemas.microsoft.com/office/drawing/2014/main" id="{8D63123F-E284-1103-7288-0C84AE66AC2D}"/>
              </a:ext>
            </a:extLst>
          </p:cNvPr>
          <p:cNvSpPr>
            <a:spLocks noGrp="1"/>
          </p:cNvSpPr>
          <p:nvPr>
            <p:ph type="title"/>
          </p:nvPr>
        </p:nvSpPr>
        <p:spPr>
          <a:xfrm>
            <a:off x="685800" y="533400"/>
            <a:ext cx="7772400" cy="4724400"/>
          </a:xfrm>
        </p:spPr>
        <p:txBody>
          <a:bodyPr/>
          <a:lstStyle/>
          <a:p>
            <a:r>
              <a:rPr lang="en-US" b="1" dirty="0"/>
              <a:t>QUESTIONS????</a:t>
            </a:r>
          </a:p>
        </p:txBody>
      </p:sp>
    </p:spTree>
    <p:extLst>
      <p:ext uri="{BB962C8B-B14F-4D97-AF65-F5344CB8AC3E}">
        <p14:creationId xmlns:p14="http://schemas.microsoft.com/office/powerpoint/2010/main" val="1009744666"/>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A0C2980E-CC0A-E0EF-69A5-FB02A44BC493}"/>
              </a:ext>
            </a:extLst>
          </p:cNvPr>
          <p:cNvSpPr>
            <a:spLocks noChangeArrowheads="1"/>
          </p:cNvSpPr>
          <p:nvPr/>
        </p:nvSpPr>
        <p:spPr bwMode="auto">
          <a:xfrm>
            <a:off x="381000" y="5867400"/>
            <a:ext cx="2514600" cy="914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dirty="0">
              <a:solidFill>
                <a:schemeClr val="tx1"/>
              </a:solidFill>
            </a:endParaRPr>
          </a:p>
        </p:txBody>
      </p:sp>
      <p:sp>
        <p:nvSpPr>
          <p:cNvPr id="5123" name="Rectangle 3">
            <a:extLst>
              <a:ext uri="{FF2B5EF4-FFF2-40B4-BE49-F238E27FC236}">
                <a16:creationId xmlns:a16="http://schemas.microsoft.com/office/drawing/2014/main" id="{1B331B49-C422-EB9C-3647-D1223FCCE69D}"/>
              </a:ext>
            </a:extLst>
          </p:cNvPr>
          <p:cNvSpPr>
            <a:spLocks noGrp="1" noChangeArrowheads="1"/>
          </p:cNvSpPr>
          <p:nvPr>
            <p:ph type="body" idx="1"/>
          </p:nvPr>
        </p:nvSpPr>
        <p:spPr>
          <a:xfrm>
            <a:off x="381000" y="228600"/>
            <a:ext cx="8382000" cy="6400800"/>
          </a:xfrm>
        </p:spPr>
        <p:txBody>
          <a:bodyPr/>
          <a:lstStyle/>
          <a:p>
            <a:pPr marL="2292350" indent="-1588" algn="ctr" eaLnBrk="1" hangingPunct="1">
              <a:buFontTx/>
              <a:buNone/>
              <a:defRPr/>
            </a:pPr>
            <a:endParaRPr lang="en-US" sz="6000" dirty="0">
              <a:latin typeface="Palatino Linotype" pitchFamily="18" charset="0"/>
            </a:endParaRPr>
          </a:p>
          <a:p>
            <a:pPr marL="1588" indent="-1588" algn="ctr" eaLnBrk="1" hangingPunct="1">
              <a:spcBef>
                <a:spcPct val="0"/>
              </a:spcBef>
              <a:buFontTx/>
              <a:buNone/>
              <a:defRPr/>
            </a:pPr>
            <a:endParaRPr lang="en-US" sz="6600" dirty="0">
              <a:latin typeface="Palatino Linotype" pitchFamily="18" charset="0"/>
            </a:endParaRPr>
          </a:p>
          <a:p>
            <a:pPr marL="1588" indent="-1588" algn="ctr" eaLnBrk="1" hangingPunct="1">
              <a:spcBef>
                <a:spcPct val="0"/>
              </a:spcBef>
              <a:buFontTx/>
              <a:buNone/>
              <a:defRPr/>
            </a:pPr>
            <a:r>
              <a:rPr lang="en-US" sz="2800" b="1" dirty="0">
                <a:solidFill>
                  <a:srgbClr val="8E0000"/>
                </a:solidFill>
              </a:rPr>
              <a:t>Jessica Sanchez</a:t>
            </a:r>
          </a:p>
          <a:p>
            <a:pPr marL="1588" indent="-1588" algn="ctr" eaLnBrk="1" hangingPunct="1">
              <a:spcBef>
                <a:spcPct val="0"/>
              </a:spcBef>
              <a:buFontTx/>
              <a:buNone/>
              <a:defRPr/>
            </a:pPr>
            <a:r>
              <a:rPr lang="en-US" sz="2800" b="1" dirty="0">
                <a:solidFill>
                  <a:srgbClr val="8E0000"/>
                </a:solidFill>
              </a:rPr>
              <a:t>Kathleen Brantingham</a:t>
            </a:r>
          </a:p>
          <a:p>
            <a:pPr marL="1588" indent="-1588" algn="ctr" eaLnBrk="1" hangingPunct="1">
              <a:spcBef>
                <a:spcPct val="0"/>
              </a:spcBef>
              <a:buFontTx/>
              <a:buNone/>
              <a:defRPr/>
            </a:pPr>
            <a:r>
              <a:rPr lang="en-US" sz="2800" i="1" dirty="0">
                <a:solidFill>
                  <a:srgbClr val="8E0000"/>
                </a:solidFill>
              </a:rPr>
              <a:t>Education Law Attorneys</a:t>
            </a:r>
          </a:p>
          <a:p>
            <a:pPr marL="1588" indent="-1588" algn="ctr" eaLnBrk="1" hangingPunct="1">
              <a:lnSpc>
                <a:spcPts val="2000"/>
              </a:lnSpc>
              <a:spcBef>
                <a:spcPct val="0"/>
              </a:spcBef>
              <a:buFontTx/>
              <a:buNone/>
              <a:defRPr/>
            </a:pPr>
            <a:endParaRPr lang="en-US" sz="3000" i="1" dirty="0">
              <a:solidFill>
                <a:srgbClr val="8E0000"/>
              </a:solidFill>
            </a:endParaRPr>
          </a:p>
          <a:p>
            <a:pPr marL="1588" indent="-1588" algn="ctr" eaLnBrk="1" hangingPunct="1">
              <a:spcBef>
                <a:spcPct val="0"/>
              </a:spcBef>
              <a:buFontTx/>
              <a:buNone/>
              <a:defRPr/>
            </a:pPr>
            <a:r>
              <a:rPr lang="en-US" sz="2800" b="1" dirty="0">
                <a:solidFill>
                  <a:srgbClr val="8E0000"/>
                </a:solidFill>
              </a:rPr>
              <a:t>jss@udallshumway.com | 480-461-5374</a:t>
            </a:r>
          </a:p>
          <a:p>
            <a:pPr marL="1588" indent="-1588" algn="ctr" eaLnBrk="1" hangingPunct="1">
              <a:spcBef>
                <a:spcPct val="0"/>
              </a:spcBef>
              <a:buFontTx/>
              <a:buNone/>
              <a:defRPr/>
            </a:pPr>
            <a:r>
              <a:rPr lang="en-US" sz="2800" b="1" dirty="0">
                <a:solidFill>
                  <a:srgbClr val="8E0000"/>
                </a:solidFill>
              </a:rPr>
              <a:t>khb@udallshumway.com | 480-461-5330</a:t>
            </a:r>
          </a:p>
          <a:p>
            <a:pPr marL="1588" indent="-1588" algn="ctr" eaLnBrk="1" hangingPunct="1">
              <a:lnSpc>
                <a:spcPts val="2000"/>
              </a:lnSpc>
              <a:spcBef>
                <a:spcPct val="0"/>
              </a:spcBef>
              <a:buFontTx/>
              <a:buNone/>
              <a:defRPr/>
            </a:pPr>
            <a:endParaRPr lang="en-US" sz="2800" i="1" dirty="0">
              <a:solidFill>
                <a:srgbClr val="8E0000"/>
              </a:solidFill>
            </a:endParaRPr>
          </a:p>
          <a:p>
            <a:pPr marL="1588" indent="-1588" algn="ctr" eaLnBrk="1" hangingPunct="1">
              <a:spcBef>
                <a:spcPct val="0"/>
              </a:spcBef>
              <a:buFontTx/>
              <a:buNone/>
              <a:defRPr/>
            </a:pPr>
            <a:r>
              <a:rPr lang="en-US" sz="2800" cap="small" dirty="0"/>
              <a:t>Udall Shumway plc</a:t>
            </a:r>
          </a:p>
          <a:p>
            <a:pPr marL="1588" indent="-1588" algn="ctr" eaLnBrk="1" hangingPunct="1">
              <a:spcBef>
                <a:spcPct val="0"/>
              </a:spcBef>
              <a:buFontTx/>
              <a:buNone/>
              <a:defRPr/>
            </a:pPr>
            <a:r>
              <a:rPr lang="en-US" sz="2000" dirty="0"/>
              <a:t>1138 North Alma School Road, Suite 101</a:t>
            </a:r>
          </a:p>
          <a:p>
            <a:pPr marL="1588" indent="-1588" algn="ctr" eaLnBrk="1" hangingPunct="1">
              <a:spcBef>
                <a:spcPct val="0"/>
              </a:spcBef>
              <a:buFontTx/>
              <a:buNone/>
              <a:defRPr/>
            </a:pPr>
            <a:r>
              <a:rPr lang="en-US" sz="2000" dirty="0"/>
              <a:t>Mesa, Arizona  85201</a:t>
            </a:r>
          </a:p>
          <a:p>
            <a:pPr marL="1588" indent="-1588" algn="ctr" eaLnBrk="1" hangingPunct="1">
              <a:spcBef>
                <a:spcPct val="0"/>
              </a:spcBef>
              <a:buFontTx/>
              <a:buNone/>
              <a:defRPr/>
            </a:pPr>
            <a:r>
              <a:rPr lang="en-US" sz="2000" dirty="0">
                <a:hlinkClick r:id="rId2"/>
              </a:rPr>
              <a:t>www.udallshumway.com</a:t>
            </a:r>
            <a:endParaRPr lang="en-US" sz="2000" dirty="0"/>
          </a:p>
          <a:p>
            <a:pPr marL="1588" indent="-1588" algn="ctr" eaLnBrk="1" hangingPunct="1">
              <a:spcBef>
                <a:spcPct val="0"/>
              </a:spcBef>
              <a:buFontTx/>
              <a:buNone/>
              <a:defRPr/>
            </a:pPr>
            <a:endParaRPr lang="en-US" sz="2000" dirty="0"/>
          </a:p>
          <a:p>
            <a:pPr marL="1588" indent="-1588" algn="ctr" eaLnBrk="1" hangingPunct="1">
              <a:spcBef>
                <a:spcPct val="0"/>
              </a:spcBef>
              <a:buFontTx/>
              <a:buNone/>
              <a:defRPr/>
            </a:pPr>
            <a:endParaRPr lang="en-US" sz="2000" dirty="0"/>
          </a:p>
          <a:p>
            <a:pPr marL="1588" indent="-1588" algn="ctr" eaLnBrk="1" hangingPunct="1">
              <a:spcBef>
                <a:spcPct val="0"/>
              </a:spcBef>
              <a:buFontTx/>
              <a:buNone/>
              <a:defRPr/>
            </a:pPr>
            <a:endParaRPr lang="en-US" sz="2000" dirty="0">
              <a:latin typeface="Palatino Linotype" pitchFamily="18" charset="0"/>
            </a:endParaRPr>
          </a:p>
          <a:p>
            <a:pPr marL="1588" indent="-1588" algn="ctr" eaLnBrk="1" hangingPunct="1">
              <a:spcBef>
                <a:spcPct val="0"/>
              </a:spcBef>
              <a:buFontTx/>
              <a:buNone/>
              <a:defRPr/>
            </a:pPr>
            <a:endParaRPr lang="en-US" sz="2000" dirty="0">
              <a:latin typeface="Palatino Linotype" pitchFamily="18" charset="0"/>
            </a:endParaRPr>
          </a:p>
        </p:txBody>
      </p:sp>
      <p:pic>
        <p:nvPicPr>
          <p:cNvPr id="50180" name="Picture 6" descr="\\uslbes01\Apps\Logo\Udall Shumway Logo Web-01.png">
            <a:extLst>
              <a:ext uri="{FF2B5EF4-FFF2-40B4-BE49-F238E27FC236}">
                <a16:creationId xmlns:a16="http://schemas.microsoft.com/office/drawing/2014/main" id="{62315B68-4D84-BBA6-E20D-0F05C6E5B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73747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USBAL!11803135.1</documentid>
  <senderid>ATCANEZ</senderid>
  <senderemail>ATC@UDALLSHUMWAY.COM</senderemail>
  <lastmodified>2024-09-27T11:17:52.0000000-07:00</lastmodified>
  <database>USBAL</database>
</properties>
</file>

<file path=docProps/app.xml><?xml version="1.0" encoding="utf-8"?>
<Properties xmlns="http://schemas.openxmlformats.org/officeDocument/2006/extended-properties" xmlns:vt="http://schemas.openxmlformats.org/officeDocument/2006/docPropsVTypes">
  <Template/>
  <TotalTime>50198</TotalTime>
  <Words>3958</Words>
  <Application>Microsoft Office PowerPoint</Application>
  <PresentationFormat>On-screen Show (4:3)</PresentationFormat>
  <Paragraphs>442</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Aptos</vt:lpstr>
      <vt:lpstr>Arial</vt:lpstr>
      <vt:lpstr>Helvetica Neue</vt:lpstr>
      <vt:lpstr>Palatino Linotype</vt:lpstr>
      <vt:lpstr>2_Default Design</vt:lpstr>
      <vt:lpstr>  Title IX:  Overview for Key Personnel   </vt:lpstr>
      <vt:lpstr>Disclaimer</vt:lpstr>
      <vt:lpstr>Introductions</vt:lpstr>
      <vt:lpstr>Learning Objectives</vt:lpstr>
      <vt:lpstr>What is Title IX?</vt:lpstr>
      <vt:lpstr>Title IX Regulations—HELP!</vt:lpstr>
      <vt:lpstr>2024 Regulations Expand Protected Persons</vt:lpstr>
      <vt:lpstr>Sex Stereotypes</vt:lpstr>
      <vt:lpstr>5 Types of Sex Stereotypes</vt:lpstr>
      <vt:lpstr>Sex Stereotypes, cont.</vt:lpstr>
      <vt:lpstr>Sex Characteristics</vt:lpstr>
      <vt:lpstr>Sexual Orientation</vt:lpstr>
      <vt:lpstr>Gender Identity</vt:lpstr>
      <vt:lpstr>PowerPoint Presentation</vt:lpstr>
      <vt:lpstr>PowerPoint Presentation</vt:lpstr>
      <vt:lpstr>PowerPoint Presentation</vt:lpstr>
      <vt:lpstr>PowerPoint Presentation</vt:lpstr>
      <vt:lpstr>PowerPoint Presentation</vt:lpstr>
      <vt:lpstr>In Short, It May Be Tix If</vt:lpstr>
      <vt:lpstr>Who Can Be A Party  To A Title IX Complaint?</vt:lpstr>
      <vt:lpstr>Why Do We Care Whether TIX Applies?</vt:lpstr>
      <vt:lpstr>District Liability:  2020 Regulations</vt:lpstr>
      <vt:lpstr>Actual Knowledge  (2020 regs)</vt:lpstr>
      <vt:lpstr>Liability for Deliberate Indifference (2020 regs)</vt:lpstr>
      <vt:lpstr>District Liability/Affirmative Duties (2024 Regs)</vt:lpstr>
      <vt:lpstr>Education Program or Activity (2020 Regs)</vt:lpstr>
      <vt:lpstr>Education Program or Activity (2024 Regs)</vt:lpstr>
      <vt:lpstr>DOE: Sex Discrimination (2024 Regs)</vt:lpstr>
      <vt:lpstr>Title IX Sexual Harassment or Sexual Violence</vt:lpstr>
      <vt:lpstr>Examples of Denial or Limitation to Educational Activity</vt:lpstr>
      <vt:lpstr>Type 1: Quid Pro Quo</vt:lpstr>
      <vt:lpstr>Type 2: Severe, Pervasive and Objectively Offensive (2020 Regs)</vt:lpstr>
      <vt:lpstr>Type 2:  Hostile Environment (2024 Regs)</vt:lpstr>
      <vt:lpstr>PowerPoint Presentation</vt:lpstr>
      <vt:lpstr>PowerPoint Presentation</vt:lpstr>
      <vt:lpstr>Type 3: Sexual Assault or Violence</vt:lpstr>
      <vt:lpstr>Possible Title IX Scenarios</vt:lpstr>
      <vt:lpstr>More Possible Scenarios</vt:lpstr>
      <vt:lpstr>PowerPoint Presentation</vt:lpstr>
      <vt:lpstr>Title IX Can Be Difficult for Schools/Staff/Students</vt:lpstr>
      <vt:lpstr>Is It More Than Title IX?</vt:lpstr>
      <vt:lpstr>Is it Title IX?</vt:lpstr>
      <vt:lpstr>It’s Title IX. So, Now What Do We Do?</vt:lpstr>
      <vt:lpstr>Process</vt:lpstr>
      <vt:lpstr>Key TIX Personnel</vt:lpstr>
      <vt:lpstr>Title IX Forms and Templates</vt:lpstr>
      <vt:lpstr>Impartiality and Bias</vt:lpstr>
      <vt:lpstr>Explicit Bias</vt:lpstr>
      <vt:lpstr>Conflicts of Interest and/or Perception of Bias</vt:lpstr>
      <vt:lpstr>Implicit Bias</vt:lpstr>
      <vt:lpstr>PowerPoint Presentation</vt:lpstr>
      <vt:lpstr>Title IX Investigator</vt:lpstr>
      <vt:lpstr>Title IX Decision Maker</vt:lpstr>
      <vt:lpstr>TIX Decision Maker on Appeal</vt:lpstr>
      <vt:lpstr>Informal Resolution Facilitator</vt:lpstr>
      <vt:lpstr>Supportive Measures</vt:lpstr>
      <vt:lpstr>Examples of Supportive Measures</vt:lpstr>
      <vt:lpstr>Complaint Triggers the Investigation</vt:lpstr>
      <vt:lpstr>PowerPoint Presentation</vt:lpstr>
      <vt:lpstr>PowerPoint Presentation</vt:lpstr>
      <vt:lpstr>PowerPoint Presentation</vt:lpstr>
      <vt:lpstr>PowerPoint Presentation</vt:lpstr>
      <vt:lpstr>Complainant</vt:lpstr>
      <vt:lpstr>Procedural Requirements</vt:lpstr>
      <vt:lpstr>Procedural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Non-Discrimination Policy</vt:lpstr>
      <vt:lpstr>PowerPoint Presentation</vt:lpstr>
      <vt:lpstr>Informal Resolution Process</vt:lpstr>
      <vt:lpstr> Why Parties May Prefer Informal Resolution</vt:lpstr>
      <vt:lpstr>Women’s Sports Teams Use of Pronouns Restrooms and Locker Rooms</vt:lpstr>
      <vt:lpstr>PowerPoint Presentation</vt:lpstr>
      <vt:lpstr>PowerPoint Presentation</vt:lpstr>
      <vt:lpstr>PowerPoint Presentation</vt:lpstr>
      <vt:lpstr>Restrooms &amp; Locker Rooms continued</vt:lpstr>
      <vt:lpstr>PowerPoint Presentation</vt:lpstr>
      <vt:lpstr>PowerPoint Presentation</vt:lpstr>
      <vt:lpstr>PowerPoint Presentation</vt:lpstr>
      <vt:lpstr>PowerPoint Presentation</vt:lpstr>
      <vt:lpstr>Kansas Preliminary Injunction</vt:lpstr>
      <vt:lpstr>More from Kansas…</vt:lpstr>
      <vt:lpstr>The Supreme Court </vt:lpstr>
      <vt:lpstr>DOE’s Arguments</vt:lpstr>
      <vt:lpstr>SCOTUS Per Curiam Ruling</vt:lpstr>
      <vt:lpstr>YOUR HOMEWORK</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DISTRICT CAN AVOID  THE LONG, COSTLY REACH OF  THE OFFICE OF CIVIL RIGHTS:    Proactive Steps Every  District Should Take</dc:title>
  <dc:creator>prmolnar</dc:creator>
  <cp:lastModifiedBy>Alma T. Canez</cp:lastModifiedBy>
  <cp:revision>142</cp:revision>
  <cp:lastPrinted>2024-09-15T21:41:54Z</cp:lastPrinted>
  <dcterms:created xsi:type="dcterms:W3CDTF">2011-08-29T17:44:22Z</dcterms:created>
  <dcterms:modified xsi:type="dcterms:W3CDTF">2024-09-27T18:17:52Z</dcterms:modified>
</cp:coreProperties>
</file>